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24"/>
  </p:notesMasterIdLst>
  <p:sldIdLst>
    <p:sldId id="296" r:id="rId2"/>
    <p:sldId id="275" r:id="rId3"/>
    <p:sldId id="282" r:id="rId4"/>
    <p:sldId id="274" r:id="rId5"/>
    <p:sldId id="276" r:id="rId6"/>
    <p:sldId id="281" r:id="rId7"/>
    <p:sldId id="293" r:id="rId8"/>
    <p:sldId id="291" r:id="rId9"/>
    <p:sldId id="284" r:id="rId10"/>
    <p:sldId id="289" r:id="rId11"/>
    <p:sldId id="285" r:id="rId12"/>
    <p:sldId id="294" r:id="rId13"/>
    <p:sldId id="256" r:id="rId14"/>
    <p:sldId id="262" r:id="rId15"/>
    <p:sldId id="263" r:id="rId16"/>
    <p:sldId id="292" r:id="rId17"/>
    <p:sldId id="288" r:id="rId18"/>
    <p:sldId id="267" r:id="rId19"/>
    <p:sldId id="268" r:id="rId20"/>
    <p:sldId id="287" r:id="rId21"/>
    <p:sldId id="298" r:id="rId22"/>
    <p:sldId id="297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2E00"/>
    <a:srgbClr val="FF0000"/>
    <a:srgbClr val="800000"/>
    <a:srgbClr val="CB735B"/>
    <a:srgbClr val="BA7F6C"/>
    <a:srgbClr val="990033"/>
    <a:srgbClr val="FFFF91"/>
    <a:srgbClr val="FF17C2"/>
    <a:srgbClr val="FC3E5E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62" autoAdjust="0"/>
    <p:restoredTop sz="93285" autoAdjust="0"/>
  </p:normalViewPr>
  <p:slideViewPr>
    <p:cSldViewPr>
      <p:cViewPr varScale="1">
        <p:scale>
          <a:sx n="69" d="100"/>
          <a:sy n="69" d="100"/>
        </p:scale>
        <p:origin x="-282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3449A78-CF1C-4246-932B-095F58FAEA62}" type="datetimeFigureOut">
              <a:rPr lang="en-US" altLang="en-US"/>
              <a:pPr>
                <a:defRPr/>
              </a:pPr>
              <a:t>9/18/2021</a:t>
            </a:fld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D8D8172-527F-4F9C-83EF-8FCA74714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274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E9E0F8-30F7-4188-AE0A-4D4D64363F4E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D8172-527F-4F9C-83EF-8FCA74714F6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72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1DD6F91-A46A-47F1-A434-9E56844DCF2A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19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F1B92-E13C-437D-830A-AAA844F451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8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F4F33-BA02-4104-B55B-046C6E42BD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8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60141-1CB2-4740-B1AE-5BD52D384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66365-7CF9-49FA-BA73-9383C9C97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95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ên đề và 4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ội dung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D469-1669-41AE-9BC0-7B2A40E8D1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19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09EE0-1947-4329-B87B-74119AB14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0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01DC-C7EA-43E5-B12F-31BD68223A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7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08C03-7102-41E2-8501-62D816D8D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2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7448C-B9B9-4A3F-ACA6-EF6882FDA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1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023AF-4A21-4D6F-B244-88EF29A55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7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6586E-FCA8-4C79-952E-D33767AD2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1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7312-4197-4B6A-AC1A-8CC47F1E1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2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D97E-13B1-4228-B472-BBC6EBD8F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438" y="5648325"/>
            <a:ext cx="73342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7E6280-065E-4533-BE91-2752F9F7FF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837" y="3987801"/>
            <a:ext cx="2366963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5119" y="1585119"/>
            <a:ext cx="2438400" cy="487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Pictu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4468" r="4167" b="3934"/>
          <a:stretch>
            <a:fillRect/>
          </a:stretch>
        </p:blipFill>
        <p:spPr>
          <a:xfrm>
            <a:off x="1" y="0"/>
            <a:ext cx="67056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4" name="Picture 4" descr="LOFWI_20090328120758P1040519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140" y="406400"/>
            <a:ext cx="510286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62" descr="ato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18288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Ne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82274"/>
            <a:ext cx="820614" cy="99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e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15065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4" descr="ANH DONG"/>
          <p:cNvSpPr>
            <a:spLocks noChangeArrowheads="1" noChangeShapeType="1" noTextEdit="1"/>
          </p:cNvSpPr>
          <p:nvPr/>
        </p:nvSpPr>
        <p:spPr bwMode="auto">
          <a:xfrm>
            <a:off x="6477000" y="2029960"/>
            <a:ext cx="4702175" cy="1883679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3600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10058400" y="3682088"/>
            <a:ext cx="973595" cy="12624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23" descr="hinh 1 (488)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802379"/>
            <a:ext cx="4964642" cy="314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ch00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80" y="4630810"/>
            <a:ext cx="2630177" cy="210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764795" y="133180"/>
            <a:ext cx="4267200" cy="6627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GIÁO DỤC VÀ ĐÀO TẠO QUẬN GÒ VẤP</a:t>
            </a:r>
            <a:endParaRPr lang="en-US" sz="2000" b="1" dirty="0">
              <a:ln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08111" y="1017392"/>
            <a:ext cx="20072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BỘ MÔN:</a:t>
            </a:r>
            <a:endParaRPr lang="en-US" altLang="en-US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6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6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6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6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2209800" y="2343150"/>
            <a:ext cx="2667000" cy="457200"/>
          </a:xfrm>
          <a:custGeom>
            <a:avLst/>
            <a:gdLst>
              <a:gd name="T0" fmla="*/ 0 w 1680"/>
              <a:gd name="T1" fmla="*/ 2147483646 h 288"/>
              <a:gd name="T2" fmla="*/ 2147483646 w 1680"/>
              <a:gd name="T3" fmla="*/ 0 h 288"/>
              <a:gd name="T4" fmla="*/ 2147483646 w 1680"/>
              <a:gd name="T5" fmla="*/ 214748364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288">
                <a:moveTo>
                  <a:pt x="0" y="12"/>
                </a:moveTo>
                <a:lnTo>
                  <a:pt x="1392" y="0"/>
                </a:lnTo>
                <a:lnTo>
                  <a:pt x="1680" y="28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3"/>
          <p:cNvSpPr>
            <a:spLocks/>
          </p:cNvSpPr>
          <p:nvPr/>
        </p:nvSpPr>
        <p:spPr bwMode="auto">
          <a:xfrm>
            <a:off x="2095500" y="2362200"/>
            <a:ext cx="3149600" cy="381000"/>
          </a:xfrm>
          <a:custGeom>
            <a:avLst/>
            <a:gdLst>
              <a:gd name="T0" fmla="*/ 2147483646 w 1680"/>
              <a:gd name="T1" fmla="*/ 2147483646 h 288"/>
              <a:gd name="T2" fmla="*/ 2147483646 w 1680"/>
              <a:gd name="T3" fmla="*/ 0 h 288"/>
              <a:gd name="T4" fmla="*/ 0 w 1680"/>
              <a:gd name="T5" fmla="*/ 0 h 288"/>
              <a:gd name="T6" fmla="*/ 2147483646 w 1680"/>
              <a:gd name="T7" fmla="*/ 2147483646 h 288"/>
              <a:gd name="T8" fmla="*/ 2147483646 w 1680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288">
                <a:moveTo>
                  <a:pt x="1680" y="288"/>
                </a:moveTo>
                <a:lnTo>
                  <a:pt x="1392" y="0"/>
                </a:lnTo>
                <a:lnTo>
                  <a:pt x="0" y="0"/>
                </a:lnTo>
                <a:lnTo>
                  <a:pt x="288" y="288"/>
                </a:lnTo>
                <a:lnTo>
                  <a:pt x="1680" y="288"/>
                </a:lnTo>
                <a:close/>
              </a:path>
            </a:pathLst>
          </a:custGeom>
          <a:solidFill>
            <a:schemeClr val="folHlink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" name="Freeform 4"/>
          <p:cNvSpPr>
            <a:spLocks/>
          </p:cNvSpPr>
          <p:nvPr/>
        </p:nvSpPr>
        <p:spPr bwMode="auto">
          <a:xfrm>
            <a:off x="2108200" y="1130300"/>
            <a:ext cx="26670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 rot="-183057">
            <a:off x="2066925" y="1611313"/>
            <a:ext cx="520700" cy="1181100"/>
          </a:xfrm>
          <a:custGeom>
            <a:avLst/>
            <a:gdLst>
              <a:gd name="T0" fmla="*/ 0 w 288"/>
              <a:gd name="T1" fmla="*/ 2147483646 h 720"/>
              <a:gd name="T2" fmla="*/ 0 w 288"/>
              <a:gd name="T3" fmla="*/ 0 h 720"/>
              <a:gd name="T4" fmla="*/ 2147483646 w 288"/>
              <a:gd name="T5" fmla="*/ 2147483646 h 720"/>
              <a:gd name="T6" fmla="*/ 2147483646 w 288"/>
              <a:gd name="T7" fmla="*/ 2147483646 h 720"/>
              <a:gd name="T8" fmla="*/ 0 w 288"/>
              <a:gd name="T9" fmla="*/ 2147483646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720">
                <a:moveTo>
                  <a:pt x="0" y="432"/>
                </a:moveTo>
                <a:lnTo>
                  <a:pt x="0" y="0"/>
                </a:lnTo>
                <a:lnTo>
                  <a:pt x="288" y="288"/>
                </a:lnTo>
                <a:lnTo>
                  <a:pt x="288" y="720"/>
                </a:lnTo>
                <a:lnTo>
                  <a:pt x="0" y="432"/>
                </a:lnTo>
                <a:close/>
              </a:path>
            </a:pathLst>
          </a:custGeom>
          <a:solidFill>
            <a:srgbClr val="FF33CC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1352550" y="1447800"/>
            <a:ext cx="628650" cy="708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3822700" y="0"/>
            <a:ext cx="520700" cy="708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4241800" y="2819400"/>
            <a:ext cx="711200" cy="708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>
            <a:off x="1676400" y="2209800"/>
            <a:ext cx="762000" cy="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>
            <a:off x="1365250" y="2209800"/>
            <a:ext cx="762000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4787900" y="1117600"/>
            <a:ext cx="457200" cy="1662113"/>
          </a:xfrm>
          <a:custGeom>
            <a:avLst/>
            <a:gdLst>
              <a:gd name="T0" fmla="*/ 2147483646 w 288"/>
              <a:gd name="T1" fmla="*/ 2147483646 h 1104"/>
              <a:gd name="T2" fmla="*/ 0 w 288"/>
              <a:gd name="T3" fmla="*/ 2147483646 h 1104"/>
              <a:gd name="T4" fmla="*/ 0 w 288"/>
              <a:gd name="T5" fmla="*/ 0 h 1104"/>
              <a:gd name="T6" fmla="*/ 2147483646 w 288"/>
              <a:gd name="T7" fmla="*/ 2147483646 h 1104"/>
              <a:gd name="T8" fmla="*/ 2147483646 w 288"/>
              <a:gd name="T9" fmla="*/ 2147483646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1104">
                <a:moveTo>
                  <a:pt x="288" y="1104"/>
                </a:moveTo>
                <a:lnTo>
                  <a:pt x="0" y="816"/>
                </a:lnTo>
                <a:lnTo>
                  <a:pt x="0" y="0"/>
                </a:lnTo>
                <a:lnTo>
                  <a:pt x="288" y="336"/>
                </a:lnTo>
                <a:lnTo>
                  <a:pt x="288" y="1104"/>
                </a:lnTo>
                <a:close/>
              </a:path>
            </a:pathLst>
          </a:custGeom>
          <a:solidFill>
            <a:srgbClr val="FB6B83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" name="Freeform 12"/>
          <p:cNvSpPr>
            <a:spLocks/>
          </p:cNvSpPr>
          <p:nvPr/>
        </p:nvSpPr>
        <p:spPr bwMode="auto">
          <a:xfrm>
            <a:off x="2044700" y="1092200"/>
            <a:ext cx="3213100" cy="977900"/>
          </a:xfrm>
          <a:custGeom>
            <a:avLst/>
            <a:gdLst>
              <a:gd name="T0" fmla="*/ 0 w 1680"/>
              <a:gd name="T1" fmla="*/ 2147483646 h 624"/>
              <a:gd name="T2" fmla="*/ 2147483646 w 1680"/>
              <a:gd name="T3" fmla="*/ 2147483646 h 624"/>
              <a:gd name="T4" fmla="*/ 2147483646 w 1680"/>
              <a:gd name="T5" fmla="*/ 2147483646 h 624"/>
              <a:gd name="T6" fmla="*/ 2147483646 w 1680"/>
              <a:gd name="T7" fmla="*/ 0 h 624"/>
              <a:gd name="T8" fmla="*/ 0 w 1680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624">
                <a:moveTo>
                  <a:pt x="0" y="336"/>
                </a:moveTo>
                <a:lnTo>
                  <a:pt x="288" y="624"/>
                </a:lnTo>
                <a:lnTo>
                  <a:pt x="1680" y="288"/>
                </a:lnTo>
                <a:lnTo>
                  <a:pt x="1392" y="0"/>
                </a:lnTo>
                <a:lnTo>
                  <a:pt x="0" y="336"/>
                </a:lnTo>
                <a:close/>
              </a:path>
            </a:pathLst>
          </a:custGeom>
          <a:solidFill>
            <a:srgbClr val="0099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" name="Freeform 13"/>
          <p:cNvSpPr>
            <a:spLocks/>
          </p:cNvSpPr>
          <p:nvPr/>
        </p:nvSpPr>
        <p:spPr bwMode="auto">
          <a:xfrm>
            <a:off x="2603500" y="1524000"/>
            <a:ext cx="26543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3366FF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" name="Line 14"/>
          <p:cNvSpPr>
            <a:spLocks noChangeShapeType="1"/>
          </p:cNvSpPr>
          <p:nvPr/>
        </p:nvSpPr>
        <p:spPr bwMode="auto">
          <a:xfrm>
            <a:off x="3822700" y="2336800"/>
            <a:ext cx="838200" cy="8382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" name="Line 15"/>
          <p:cNvSpPr>
            <a:spLocks noChangeShapeType="1"/>
          </p:cNvSpPr>
          <p:nvPr/>
        </p:nvSpPr>
        <p:spPr bwMode="auto">
          <a:xfrm>
            <a:off x="3733800" y="381000"/>
            <a:ext cx="0" cy="10668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" name="Line 16"/>
          <p:cNvSpPr>
            <a:spLocks noChangeShapeType="1"/>
          </p:cNvSpPr>
          <p:nvPr/>
        </p:nvSpPr>
        <p:spPr bwMode="auto">
          <a:xfrm>
            <a:off x="4330700" y="2844800"/>
            <a:ext cx="533400" cy="5334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" name="Line 17"/>
          <p:cNvSpPr>
            <a:spLocks noChangeShapeType="1"/>
          </p:cNvSpPr>
          <p:nvPr/>
        </p:nvSpPr>
        <p:spPr bwMode="auto">
          <a:xfrm>
            <a:off x="3727450" y="0"/>
            <a:ext cx="0" cy="9271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3" name="Freeform 20"/>
          <p:cNvSpPr>
            <a:spLocks/>
          </p:cNvSpPr>
          <p:nvPr/>
        </p:nvSpPr>
        <p:spPr bwMode="auto">
          <a:xfrm>
            <a:off x="8667750" y="1647825"/>
            <a:ext cx="2286000" cy="1050925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0000FF"/>
          </a:solidFill>
          <a:ln w="44450" cap="flat" cmpd="sng">
            <a:solidFill>
              <a:srgbClr val="00007A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" name="Rectangle 24"/>
          <p:cNvSpPr>
            <a:spLocks noChangeArrowheads="1"/>
          </p:cNvSpPr>
          <p:nvPr/>
        </p:nvSpPr>
        <p:spPr bwMode="auto">
          <a:xfrm>
            <a:off x="5670550" y="2105025"/>
            <a:ext cx="1903413" cy="590550"/>
          </a:xfrm>
          <a:prstGeom prst="rect">
            <a:avLst/>
          </a:prstGeom>
          <a:solidFill>
            <a:srgbClr val="008000"/>
          </a:solidFill>
          <a:ln w="44450" algn="ctr">
            <a:solidFill>
              <a:srgbClr val="0000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5" name="Text Box 25"/>
          <p:cNvSpPr txBox="1">
            <a:spLocks noChangeArrowheads="1"/>
          </p:cNvSpPr>
          <p:nvPr/>
        </p:nvSpPr>
        <p:spPr bwMode="auto">
          <a:xfrm>
            <a:off x="6356350" y="1343025"/>
            <a:ext cx="609600" cy="6461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6" name="Text Box 26"/>
          <p:cNvSpPr txBox="1">
            <a:spLocks noChangeArrowheads="1"/>
          </p:cNvSpPr>
          <p:nvPr/>
        </p:nvSpPr>
        <p:spPr bwMode="auto">
          <a:xfrm>
            <a:off x="7727950" y="962025"/>
            <a:ext cx="690563" cy="6461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7" name="Text Box 27"/>
          <p:cNvSpPr txBox="1">
            <a:spLocks noChangeArrowheads="1"/>
          </p:cNvSpPr>
          <p:nvPr/>
        </p:nvSpPr>
        <p:spPr bwMode="auto">
          <a:xfrm>
            <a:off x="9404350" y="1114425"/>
            <a:ext cx="690563" cy="6461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8" name="Text Box 33"/>
          <p:cNvSpPr txBox="1">
            <a:spLocks noChangeArrowheads="1"/>
          </p:cNvSpPr>
          <p:nvPr/>
        </p:nvSpPr>
        <p:spPr bwMode="auto">
          <a:xfrm>
            <a:off x="3727450" y="6168086"/>
            <a:ext cx="6083301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Group 37"/>
          <p:cNvGrpSpPr>
            <a:grpSpLocks/>
          </p:cNvGrpSpPr>
          <p:nvPr/>
        </p:nvGrpSpPr>
        <p:grpSpPr bwMode="auto">
          <a:xfrm>
            <a:off x="7829550" y="1663700"/>
            <a:ext cx="590550" cy="1050925"/>
            <a:chOff x="3792" y="1296"/>
            <a:chExt cx="372" cy="662"/>
          </a:xfrm>
        </p:grpSpPr>
        <p:grpSp>
          <p:nvGrpSpPr>
            <p:cNvPr id="13364" name="Group 21"/>
            <p:cNvGrpSpPr>
              <a:grpSpLocks/>
            </p:cNvGrpSpPr>
            <p:nvPr/>
          </p:nvGrpSpPr>
          <p:grpSpPr bwMode="auto">
            <a:xfrm>
              <a:off x="3792" y="1296"/>
              <a:ext cx="372" cy="662"/>
              <a:chOff x="3672" y="1834"/>
              <a:chExt cx="372" cy="662"/>
            </a:xfrm>
          </p:grpSpPr>
          <p:sp>
            <p:nvSpPr>
              <p:cNvPr id="13366" name="Rectangle 22"/>
              <p:cNvSpPr>
                <a:spLocks noChangeArrowheads="1"/>
              </p:cNvSpPr>
              <p:nvPr/>
            </p:nvSpPr>
            <p:spPr bwMode="auto">
              <a:xfrm>
                <a:off x="3672" y="1834"/>
                <a:ext cx="372" cy="66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67" name="Rectangle 23"/>
              <p:cNvSpPr>
                <a:spLocks noChangeArrowheads="1"/>
              </p:cNvSpPr>
              <p:nvPr/>
            </p:nvSpPr>
            <p:spPr bwMode="auto">
              <a:xfrm>
                <a:off x="3672" y="2124"/>
                <a:ext cx="372" cy="37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65" name="Rectangle 35"/>
            <p:cNvSpPr>
              <a:spLocks noChangeArrowheads="1"/>
            </p:cNvSpPr>
            <p:nvPr/>
          </p:nvSpPr>
          <p:spPr bwMode="auto">
            <a:xfrm>
              <a:off x="3792" y="1296"/>
              <a:ext cx="372" cy="288"/>
            </a:xfrm>
            <a:prstGeom prst="rect">
              <a:avLst/>
            </a:prstGeom>
            <a:solidFill>
              <a:srgbClr val="008000"/>
            </a:solidFill>
            <a:ln w="44450" algn="ctr">
              <a:solidFill>
                <a:srgbClr val="00007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84" name="Freeform 38"/>
          <p:cNvSpPr>
            <a:spLocks/>
          </p:cNvSpPr>
          <p:nvPr/>
        </p:nvSpPr>
        <p:spPr bwMode="auto">
          <a:xfrm>
            <a:off x="3733800" y="3327400"/>
            <a:ext cx="2286000" cy="1050925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0000FF"/>
          </a:solidFill>
          <a:ln w="44450" cap="flat" cmpd="sng">
            <a:solidFill>
              <a:srgbClr val="00007A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" name="Rectangle 39"/>
          <p:cNvSpPr>
            <a:spLocks noChangeArrowheads="1"/>
          </p:cNvSpPr>
          <p:nvPr/>
        </p:nvSpPr>
        <p:spPr bwMode="auto">
          <a:xfrm>
            <a:off x="3733800" y="5407025"/>
            <a:ext cx="2286000" cy="590550"/>
          </a:xfrm>
          <a:prstGeom prst="rect">
            <a:avLst/>
          </a:prstGeom>
          <a:solidFill>
            <a:srgbClr val="008000"/>
          </a:solidFill>
          <a:ln w="44450" algn="ctr">
            <a:solidFill>
              <a:srgbClr val="0000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86" name="Group 40"/>
          <p:cNvGrpSpPr>
            <a:grpSpLocks/>
          </p:cNvGrpSpPr>
          <p:nvPr/>
        </p:nvGrpSpPr>
        <p:grpSpPr bwMode="auto">
          <a:xfrm>
            <a:off x="6991308" y="3327400"/>
            <a:ext cx="590550" cy="1050925"/>
            <a:chOff x="3792" y="1296"/>
            <a:chExt cx="372" cy="662"/>
          </a:xfrm>
        </p:grpSpPr>
        <p:grpSp>
          <p:nvGrpSpPr>
            <p:cNvPr id="13360" name="Group 41"/>
            <p:cNvGrpSpPr>
              <a:grpSpLocks/>
            </p:cNvGrpSpPr>
            <p:nvPr/>
          </p:nvGrpSpPr>
          <p:grpSpPr bwMode="auto">
            <a:xfrm>
              <a:off x="3792" y="1296"/>
              <a:ext cx="372" cy="662"/>
              <a:chOff x="3672" y="1834"/>
              <a:chExt cx="372" cy="662"/>
            </a:xfrm>
          </p:grpSpPr>
          <p:sp>
            <p:nvSpPr>
              <p:cNvPr id="13362" name="Rectangle 42"/>
              <p:cNvSpPr>
                <a:spLocks noChangeArrowheads="1"/>
              </p:cNvSpPr>
              <p:nvPr/>
            </p:nvSpPr>
            <p:spPr bwMode="auto">
              <a:xfrm>
                <a:off x="3672" y="1834"/>
                <a:ext cx="372" cy="66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63" name="Rectangle 43"/>
              <p:cNvSpPr>
                <a:spLocks noChangeArrowheads="1"/>
              </p:cNvSpPr>
              <p:nvPr/>
            </p:nvSpPr>
            <p:spPr bwMode="auto">
              <a:xfrm>
                <a:off x="3672" y="2124"/>
                <a:ext cx="372" cy="37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61" name="Rectangle 44"/>
            <p:cNvSpPr>
              <a:spLocks noChangeArrowheads="1"/>
            </p:cNvSpPr>
            <p:nvPr/>
          </p:nvSpPr>
          <p:spPr bwMode="auto">
            <a:xfrm>
              <a:off x="3792" y="1296"/>
              <a:ext cx="372" cy="288"/>
            </a:xfrm>
            <a:prstGeom prst="rect">
              <a:avLst/>
            </a:prstGeom>
            <a:solidFill>
              <a:srgbClr val="008000"/>
            </a:solidFill>
            <a:ln w="44450" algn="ctr">
              <a:solidFill>
                <a:srgbClr val="00007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91" name="Group 54"/>
          <p:cNvGrpSpPr>
            <a:grpSpLocks/>
          </p:cNvGrpSpPr>
          <p:nvPr/>
        </p:nvGrpSpPr>
        <p:grpSpPr bwMode="auto">
          <a:xfrm>
            <a:off x="3721100" y="4343400"/>
            <a:ext cx="2298700" cy="1066800"/>
            <a:chOff x="1480" y="2736"/>
            <a:chExt cx="1448" cy="672"/>
          </a:xfrm>
        </p:grpSpPr>
        <p:sp>
          <p:nvSpPr>
            <p:cNvPr id="13357" name="AutoShape 45"/>
            <p:cNvSpPr>
              <a:spLocks noChangeArrowheads="1"/>
            </p:cNvSpPr>
            <p:nvPr/>
          </p:nvSpPr>
          <p:spPr bwMode="auto">
            <a:xfrm>
              <a:off x="1480" y="2736"/>
              <a:ext cx="1448" cy="672"/>
            </a:xfrm>
            <a:prstGeom prst="flowChartProcess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58" name="Line 47"/>
            <p:cNvSpPr>
              <a:spLocks noChangeShapeType="1"/>
            </p:cNvSpPr>
            <p:nvPr/>
          </p:nvSpPr>
          <p:spPr bwMode="auto">
            <a:xfrm>
              <a:off x="1488" y="2744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48"/>
            <p:cNvSpPr>
              <a:spLocks noChangeShapeType="1"/>
            </p:cNvSpPr>
            <p:nvPr/>
          </p:nvSpPr>
          <p:spPr bwMode="auto">
            <a:xfrm>
              <a:off x="2928" y="2736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5" name="Group 55"/>
          <p:cNvGrpSpPr>
            <a:grpSpLocks/>
          </p:cNvGrpSpPr>
          <p:nvPr/>
        </p:nvGrpSpPr>
        <p:grpSpPr bwMode="auto">
          <a:xfrm>
            <a:off x="6019800" y="3302000"/>
            <a:ext cx="946150" cy="1054100"/>
            <a:chOff x="2928" y="2080"/>
            <a:chExt cx="624" cy="664"/>
          </a:xfrm>
        </p:grpSpPr>
        <p:sp>
          <p:nvSpPr>
            <p:cNvPr id="13354" name="AutoShape 46"/>
            <p:cNvSpPr>
              <a:spLocks noChangeArrowheads="1"/>
            </p:cNvSpPr>
            <p:nvPr/>
          </p:nvSpPr>
          <p:spPr bwMode="auto">
            <a:xfrm>
              <a:off x="2928" y="2088"/>
              <a:ext cx="624" cy="656"/>
            </a:xfrm>
            <a:prstGeom prst="flowChartProcess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55" name="Line 49"/>
            <p:cNvSpPr>
              <a:spLocks noChangeShapeType="1"/>
            </p:cNvSpPr>
            <p:nvPr/>
          </p:nvSpPr>
          <p:spPr bwMode="auto">
            <a:xfrm>
              <a:off x="2928" y="208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50"/>
            <p:cNvSpPr>
              <a:spLocks noChangeShapeType="1"/>
            </p:cNvSpPr>
            <p:nvPr/>
          </p:nvSpPr>
          <p:spPr bwMode="auto">
            <a:xfrm>
              <a:off x="2928" y="2736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60"/>
          <p:cNvGrpSpPr>
            <a:grpSpLocks/>
          </p:cNvGrpSpPr>
          <p:nvPr/>
        </p:nvGrpSpPr>
        <p:grpSpPr bwMode="auto">
          <a:xfrm>
            <a:off x="1431925" y="4891088"/>
            <a:ext cx="2133600" cy="1111250"/>
            <a:chOff x="21" y="3354"/>
            <a:chExt cx="1419" cy="700"/>
          </a:xfrm>
        </p:grpSpPr>
        <p:sp>
          <p:nvSpPr>
            <p:cNvPr id="100" name="Text Box 53"/>
            <p:cNvSpPr txBox="1">
              <a:spLocks noChangeArrowheads="1"/>
            </p:cNvSpPr>
            <p:nvPr/>
          </p:nvSpPr>
          <p:spPr bwMode="auto">
            <a:xfrm>
              <a:off x="767" y="3354"/>
              <a:ext cx="432" cy="327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(1)</a:t>
              </a:r>
            </a:p>
          </p:txBody>
        </p:sp>
        <p:sp>
          <p:nvSpPr>
            <p:cNvPr id="101" name="Text Box 56"/>
            <p:cNvSpPr txBox="1">
              <a:spLocks noChangeArrowheads="1"/>
            </p:cNvSpPr>
            <p:nvPr/>
          </p:nvSpPr>
          <p:spPr bwMode="auto">
            <a:xfrm>
              <a:off x="21" y="3724"/>
              <a:ext cx="1419" cy="33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HC BẰNG</a:t>
              </a:r>
            </a:p>
          </p:txBody>
        </p:sp>
      </p:grpSp>
      <p:grpSp>
        <p:nvGrpSpPr>
          <p:cNvPr id="102" name="Group 59"/>
          <p:cNvGrpSpPr>
            <a:grpSpLocks/>
          </p:cNvGrpSpPr>
          <p:nvPr/>
        </p:nvGrpSpPr>
        <p:grpSpPr bwMode="auto">
          <a:xfrm>
            <a:off x="1600200" y="3059113"/>
            <a:ext cx="2057400" cy="1009650"/>
            <a:chOff x="336" y="1924"/>
            <a:chExt cx="1008" cy="987"/>
          </a:xfrm>
        </p:grpSpPr>
        <p:sp>
          <p:nvSpPr>
            <p:cNvPr id="103" name="Text Box 51"/>
            <p:cNvSpPr txBox="1">
              <a:spLocks noChangeArrowheads="1"/>
            </p:cNvSpPr>
            <p:nvPr/>
          </p:nvSpPr>
          <p:spPr bwMode="auto">
            <a:xfrm>
              <a:off x="583" y="1924"/>
              <a:ext cx="420" cy="511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(3)</a:t>
              </a:r>
            </a:p>
          </p:txBody>
        </p:sp>
        <p:sp>
          <p:nvSpPr>
            <p:cNvPr id="104" name="Text Box 57"/>
            <p:cNvSpPr txBox="1">
              <a:spLocks noChangeArrowheads="1"/>
            </p:cNvSpPr>
            <p:nvPr/>
          </p:nvSpPr>
          <p:spPr bwMode="auto">
            <a:xfrm>
              <a:off x="336" y="2400"/>
              <a:ext cx="1008" cy="511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HC ĐỨNG</a:t>
              </a:r>
            </a:p>
          </p:txBody>
        </p:sp>
      </p:grpSp>
      <p:grpSp>
        <p:nvGrpSpPr>
          <p:cNvPr id="105" name="Group 61"/>
          <p:cNvGrpSpPr>
            <a:grpSpLocks/>
          </p:cNvGrpSpPr>
          <p:nvPr/>
        </p:nvGrpSpPr>
        <p:grpSpPr bwMode="auto">
          <a:xfrm>
            <a:off x="7924800" y="3152775"/>
            <a:ext cx="1906588" cy="1031875"/>
            <a:chOff x="4176" y="1956"/>
            <a:chExt cx="1008" cy="901"/>
          </a:xfrm>
        </p:grpSpPr>
        <p:sp>
          <p:nvSpPr>
            <p:cNvPr id="106" name="Text Box 52"/>
            <p:cNvSpPr txBox="1">
              <a:spLocks noChangeArrowheads="1"/>
            </p:cNvSpPr>
            <p:nvPr/>
          </p:nvSpPr>
          <p:spPr bwMode="auto">
            <a:xfrm>
              <a:off x="4432" y="1956"/>
              <a:ext cx="468" cy="457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(2)</a:t>
              </a:r>
            </a:p>
          </p:txBody>
        </p:sp>
        <p:sp>
          <p:nvSpPr>
            <p:cNvPr id="107" name="Text Box 58"/>
            <p:cNvSpPr txBox="1">
              <a:spLocks noChangeArrowheads="1"/>
            </p:cNvSpPr>
            <p:nvPr/>
          </p:nvSpPr>
          <p:spPr bwMode="auto">
            <a:xfrm>
              <a:off x="4176" y="2400"/>
              <a:ext cx="1008" cy="457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HC CẠNH</a:t>
              </a:r>
            </a:p>
          </p:txBody>
        </p:sp>
      </p:grpSp>
      <p:sp>
        <p:nvSpPr>
          <p:cNvPr id="108" name="Line 62"/>
          <p:cNvSpPr>
            <a:spLocks noChangeShapeType="1"/>
          </p:cNvSpPr>
          <p:nvPr/>
        </p:nvSpPr>
        <p:spPr bwMode="auto">
          <a:xfrm>
            <a:off x="6477000" y="32004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Line 63"/>
          <p:cNvSpPr>
            <a:spLocks noChangeShapeType="1"/>
          </p:cNvSpPr>
          <p:nvPr/>
        </p:nvSpPr>
        <p:spPr bwMode="auto">
          <a:xfrm>
            <a:off x="3505200" y="48768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75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75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375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7" presetClass="emph" presetSubtype="0" repeatCount="5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 autoUpdateAnimBg="0"/>
      <p:bldP spid="60" grpId="1" animBg="1"/>
      <p:bldP spid="61" grpId="0" animBg="1" autoUpdateAnimBg="0"/>
      <p:bldP spid="61" grpId="1" animBg="1"/>
      <p:bldP spid="62" grpId="0" animBg="1" autoUpdateAnimBg="0"/>
      <p:bldP spid="62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2451100" y="2428875"/>
            <a:ext cx="2667000" cy="457200"/>
          </a:xfrm>
          <a:custGeom>
            <a:avLst/>
            <a:gdLst>
              <a:gd name="T0" fmla="*/ 0 w 1680"/>
              <a:gd name="T1" fmla="*/ 2147483646 h 288"/>
              <a:gd name="T2" fmla="*/ 2147483646 w 1680"/>
              <a:gd name="T3" fmla="*/ 0 h 288"/>
              <a:gd name="T4" fmla="*/ 2147483646 w 1680"/>
              <a:gd name="T5" fmla="*/ 214748364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288">
                <a:moveTo>
                  <a:pt x="0" y="12"/>
                </a:moveTo>
                <a:lnTo>
                  <a:pt x="1392" y="0"/>
                </a:lnTo>
                <a:lnTo>
                  <a:pt x="1680" y="28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3"/>
          <p:cNvSpPr>
            <a:spLocks/>
          </p:cNvSpPr>
          <p:nvPr/>
        </p:nvSpPr>
        <p:spPr bwMode="auto">
          <a:xfrm>
            <a:off x="2336800" y="2447925"/>
            <a:ext cx="3149600" cy="381000"/>
          </a:xfrm>
          <a:custGeom>
            <a:avLst/>
            <a:gdLst>
              <a:gd name="T0" fmla="*/ 2147483646 w 1680"/>
              <a:gd name="T1" fmla="*/ 2147483646 h 288"/>
              <a:gd name="T2" fmla="*/ 2147483646 w 1680"/>
              <a:gd name="T3" fmla="*/ 0 h 288"/>
              <a:gd name="T4" fmla="*/ 0 w 1680"/>
              <a:gd name="T5" fmla="*/ 0 h 288"/>
              <a:gd name="T6" fmla="*/ 2147483646 w 1680"/>
              <a:gd name="T7" fmla="*/ 2147483646 h 288"/>
              <a:gd name="T8" fmla="*/ 2147483646 w 1680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288">
                <a:moveTo>
                  <a:pt x="1680" y="288"/>
                </a:moveTo>
                <a:lnTo>
                  <a:pt x="1392" y="0"/>
                </a:lnTo>
                <a:lnTo>
                  <a:pt x="0" y="0"/>
                </a:lnTo>
                <a:lnTo>
                  <a:pt x="288" y="288"/>
                </a:lnTo>
                <a:lnTo>
                  <a:pt x="1680" y="288"/>
                </a:lnTo>
                <a:close/>
              </a:path>
            </a:pathLst>
          </a:custGeom>
          <a:solidFill>
            <a:schemeClr val="folHlink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" name="Freeform 4"/>
          <p:cNvSpPr>
            <a:spLocks/>
          </p:cNvSpPr>
          <p:nvPr/>
        </p:nvSpPr>
        <p:spPr bwMode="auto">
          <a:xfrm>
            <a:off x="2349500" y="1216025"/>
            <a:ext cx="26670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" name="Freeform 5"/>
          <p:cNvSpPr>
            <a:spLocks/>
          </p:cNvSpPr>
          <p:nvPr/>
        </p:nvSpPr>
        <p:spPr bwMode="auto">
          <a:xfrm rot="-183057">
            <a:off x="2308225" y="1697038"/>
            <a:ext cx="520700" cy="1181100"/>
          </a:xfrm>
          <a:custGeom>
            <a:avLst/>
            <a:gdLst>
              <a:gd name="T0" fmla="*/ 0 w 288"/>
              <a:gd name="T1" fmla="*/ 2147483646 h 720"/>
              <a:gd name="T2" fmla="*/ 0 w 288"/>
              <a:gd name="T3" fmla="*/ 0 h 720"/>
              <a:gd name="T4" fmla="*/ 2147483646 w 288"/>
              <a:gd name="T5" fmla="*/ 2147483646 h 720"/>
              <a:gd name="T6" fmla="*/ 2147483646 w 288"/>
              <a:gd name="T7" fmla="*/ 2147483646 h 720"/>
              <a:gd name="T8" fmla="*/ 0 w 288"/>
              <a:gd name="T9" fmla="*/ 2147483646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720">
                <a:moveTo>
                  <a:pt x="0" y="432"/>
                </a:moveTo>
                <a:lnTo>
                  <a:pt x="0" y="0"/>
                </a:lnTo>
                <a:lnTo>
                  <a:pt x="288" y="288"/>
                </a:lnTo>
                <a:lnTo>
                  <a:pt x="288" y="720"/>
                </a:lnTo>
                <a:lnTo>
                  <a:pt x="0" y="432"/>
                </a:lnTo>
                <a:close/>
              </a:path>
            </a:pathLst>
          </a:custGeom>
          <a:solidFill>
            <a:srgbClr val="FF33CC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9" name="Text Box 6"/>
          <p:cNvSpPr txBox="1">
            <a:spLocks noChangeArrowheads="1"/>
          </p:cNvSpPr>
          <p:nvPr/>
        </p:nvSpPr>
        <p:spPr bwMode="auto">
          <a:xfrm>
            <a:off x="1524000" y="1457325"/>
            <a:ext cx="546100" cy="769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3403600" y="85725"/>
            <a:ext cx="488950" cy="769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1" name="Text Box 8"/>
          <p:cNvSpPr txBox="1">
            <a:spLocks noChangeArrowheads="1"/>
          </p:cNvSpPr>
          <p:nvPr/>
        </p:nvSpPr>
        <p:spPr bwMode="auto">
          <a:xfrm>
            <a:off x="4144963" y="2930525"/>
            <a:ext cx="609600" cy="769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>
            <a:off x="1917700" y="2295525"/>
            <a:ext cx="762000" cy="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3" name="Line 10"/>
          <p:cNvSpPr>
            <a:spLocks noChangeShapeType="1"/>
          </p:cNvSpPr>
          <p:nvPr/>
        </p:nvSpPr>
        <p:spPr bwMode="auto">
          <a:xfrm>
            <a:off x="1606550" y="2295525"/>
            <a:ext cx="762000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4" name="Freeform 11"/>
          <p:cNvSpPr>
            <a:spLocks/>
          </p:cNvSpPr>
          <p:nvPr/>
        </p:nvSpPr>
        <p:spPr bwMode="auto">
          <a:xfrm>
            <a:off x="5029200" y="1203325"/>
            <a:ext cx="457200" cy="1662113"/>
          </a:xfrm>
          <a:custGeom>
            <a:avLst/>
            <a:gdLst>
              <a:gd name="T0" fmla="*/ 2147483646 w 288"/>
              <a:gd name="T1" fmla="*/ 2147483646 h 1104"/>
              <a:gd name="T2" fmla="*/ 0 w 288"/>
              <a:gd name="T3" fmla="*/ 2147483646 h 1104"/>
              <a:gd name="T4" fmla="*/ 0 w 288"/>
              <a:gd name="T5" fmla="*/ 0 h 1104"/>
              <a:gd name="T6" fmla="*/ 2147483646 w 288"/>
              <a:gd name="T7" fmla="*/ 2147483646 h 1104"/>
              <a:gd name="T8" fmla="*/ 2147483646 w 288"/>
              <a:gd name="T9" fmla="*/ 2147483646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1104">
                <a:moveTo>
                  <a:pt x="288" y="1104"/>
                </a:moveTo>
                <a:lnTo>
                  <a:pt x="0" y="816"/>
                </a:lnTo>
                <a:lnTo>
                  <a:pt x="0" y="0"/>
                </a:lnTo>
                <a:lnTo>
                  <a:pt x="288" y="336"/>
                </a:lnTo>
                <a:lnTo>
                  <a:pt x="288" y="1104"/>
                </a:lnTo>
                <a:close/>
              </a:path>
            </a:pathLst>
          </a:custGeom>
          <a:solidFill>
            <a:srgbClr val="FB6B83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5" name="Freeform 12"/>
          <p:cNvSpPr>
            <a:spLocks/>
          </p:cNvSpPr>
          <p:nvPr/>
        </p:nvSpPr>
        <p:spPr bwMode="auto">
          <a:xfrm>
            <a:off x="2286000" y="1177925"/>
            <a:ext cx="3213100" cy="977900"/>
          </a:xfrm>
          <a:custGeom>
            <a:avLst/>
            <a:gdLst>
              <a:gd name="T0" fmla="*/ 0 w 1680"/>
              <a:gd name="T1" fmla="*/ 2147483646 h 624"/>
              <a:gd name="T2" fmla="*/ 2147483646 w 1680"/>
              <a:gd name="T3" fmla="*/ 2147483646 h 624"/>
              <a:gd name="T4" fmla="*/ 2147483646 w 1680"/>
              <a:gd name="T5" fmla="*/ 2147483646 h 624"/>
              <a:gd name="T6" fmla="*/ 2147483646 w 1680"/>
              <a:gd name="T7" fmla="*/ 0 h 624"/>
              <a:gd name="T8" fmla="*/ 0 w 1680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624">
                <a:moveTo>
                  <a:pt x="0" y="336"/>
                </a:moveTo>
                <a:lnTo>
                  <a:pt x="288" y="624"/>
                </a:lnTo>
                <a:lnTo>
                  <a:pt x="1680" y="288"/>
                </a:lnTo>
                <a:lnTo>
                  <a:pt x="1392" y="0"/>
                </a:lnTo>
                <a:lnTo>
                  <a:pt x="0" y="336"/>
                </a:lnTo>
                <a:close/>
              </a:path>
            </a:pathLst>
          </a:custGeom>
          <a:solidFill>
            <a:srgbClr val="0099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6" name="Freeform 13"/>
          <p:cNvSpPr>
            <a:spLocks/>
          </p:cNvSpPr>
          <p:nvPr/>
        </p:nvSpPr>
        <p:spPr bwMode="auto">
          <a:xfrm>
            <a:off x="2844800" y="1609725"/>
            <a:ext cx="26543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3366FF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7" name="Line 14"/>
          <p:cNvSpPr>
            <a:spLocks noChangeShapeType="1"/>
          </p:cNvSpPr>
          <p:nvPr/>
        </p:nvSpPr>
        <p:spPr bwMode="auto">
          <a:xfrm>
            <a:off x="4064000" y="2422525"/>
            <a:ext cx="838200" cy="8382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" name="Line 15"/>
          <p:cNvSpPr>
            <a:spLocks noChangeShapeType="1"/>
          </p:cNvSpPr>
          <p:nvPr/>
        </p:nvSpPr>
        <p:spPr bwMode="auto">
          <a:xfrm>
            <a:off x="3975100" y="466725"/>
            <a:ext cx="0" cy="10668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9" name="Line 16"/>
          <p:cNvSpPr>
            <a:spLocks noChangeShapeType="1"/>
          </p:cNvSpPr>
          <p:nvPr/>
        </p:nvSpPr>
        <p:spPr bwMode="auto">
          <a:xfrm>
            <a:off x="4572000" y="2930525"/>
            <a:ext cx="533400" cy="5334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0" name="Line 17"/>
          <p:cNvSpPr>
            <a:spLocks noChangeShapeType="1"/>
          </p:cNvSpPr>
          <p:nvPr/>
        </p:nvSpPr>
        <p:spPr bwMode="auto">
          <a:xfrm>
            <a:off x="3968750" y="85725"/>
            <a:ext cx="0" cy="9271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2" name="Group 79"/>
          <p:cNvGraphicFramePr>
            <a:graphicFrameLocks noGrp="1"/>
          </p:cNvGraphicFramePr>
          <p:nvPr>
            <p:ph/>
          </p:nvPr>
        </p:nvGraphicFramePr>
        <p:xfrm>
          <a:off x="381000" y="3844925"/>
          <a:ext cx="10744199" cy="2919414"/>
        </p:xfrm>
        <a:graphic>
          <a:graphicData uri="http://schemas.openxmlformats.org/drawingml/2006/table">
            <a:tbl>
              <a:tblPr/>
              <a:tblGrid>
                <a:gridCol w="35569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0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701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470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C1F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00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6" marR="91446" marT="45701" marB="4570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00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91446" marR="91446" marT="45701" marB="4570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007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1446" marR="91446" marT="45701" marB="4570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5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6" marR="91446" marT="45701" marB="4570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46" marR="91446" marT="45701" marB="4570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46" marR="91446" marT="45701" marB="45701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FF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3" name="Text Box 48"/>
          <p:cNvSpPr txBox="1">
            <a:spLocks noChangeArrowheads="1"/>
          </p:cNvSpPr>
          <p:nvPr/>
        </p:nvSpPr>
        <p:spPr bwMode="auto">
          <a:xfrm>
            <a:off x="381000" y="4178300"/>
            <a:ext cx="19970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chiếu</a:t>
            </a:r>
          </a:p>
        </p:txBody>
      </p:sp>
      <p:sp>
        <p:nvSpPr>
          <p:cNvPr id="94" name="Text Box 49"/>
          <p:cNvSpPr txBox="1">
            <a:spLocks noChangeArrowheads="1"/>
          </p:cNvSpPr>
          <p:nvPr/>
        </p:nvSpPr>
        <p:spPr bwMode="auto">
          <a:xfrm>
            <a:off x="1749425" y="3797300"/>
            <a:ext cx="22701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Hướng chiếu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7394575" y="4600575"/>
            <a:ext cx="355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9693275" y="5305425"/>
            <a:ext cx="355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5029200" y="5994400"/>
            <a:ext cx="355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8" name="Freeform 20"/>
          <p:cNvSpPr>
            <a:spLocks/>
          </p:cNvSpPr>
          <p:nvPr/>
        </p:nvSpPr>
        <p:spPr bwMode="auto">
          <a:xfrm>
            <a:off x="8788400" y="1778000"/>
            <a:ext cx="2286000" cy="1050925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0000FF"/>
          </a:solidFill>
          <a:ln w="44450" cap="flat" cmpd="sng">
            <a:solidFill>
              <a:srgbClr val="00007A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" name="Rectangle 24"/>
          <p:cNvSpPr>
            <a:spLocks noChangeArrowheads="1"/>
          </p:cNvSpPr>
          <p:nvPr/>
        </p:nvSpPr>
        <p:spPr bwMode="auto">
          <a:xfrm>
            <a:off x="5791200" y="2235200"/>
            <a:ext cx="1903413" cy="590550"/>
          </a:xfrm>
          <a:prstGeom prst="rect">
            <a:avLst/>
          </a:prstGeom>
          <a:solidFill>
            <a:srgbClr val="008000"/>
          </a:solidFill>
          <a:ln w="44450" algn="ctr">
            <a:solidFill>
              <a:srgbClr val="0000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0" name="Text Box 25"/>
          <p:cNvSpPr txBox="1">
            <a:spLocks noChangeArrowheads="1"/>
          </p:cNvSpPr>
          <p:nvPr/>
        </p:nvSpPr>
        <p:spPr bwMode="auto">
          <a:xfrm>
            <a:off x="6477000" y="1473200"/>
            <a:ext cx="609600" cy="6461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1" name="Text Box 26"/>
          <p:cNvSpPr txBox="1">
            <a:spLocks noChangeArrowheads="1"/>
          </p:cNvSpPr>
          <p:nvPr/>
        </p:nvSpPr>
        <p:spPr bwMode="auto">
          <a:xfrm>
            <a:off x="7848600" y="1092200"/>
            <a:ext cx="690563" cy="6461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4" name="Text Box 27"/>
          <p:cNvSpPr txBox="1">
            <a:spLocks noChangeArrowheads="1"/>
          </p:cNvSpPr>
          <p:nvPr/>
        </p:nvSpPr>
        <p:spPr bwMode="auto">
          <a:xfrm>
            <a:off x="9525000" y="1244600"/>
            <a:ext cx="690563" cy="6461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105" name="Group 37"/>
          <p:cNvGrpSpPr>
            <a:grpSpLocks/>
          </p:cNvGrpSpPr>
          <p:nvPr/>
        </p:nvGrpSpPr>
        <p:grpSpPr bwMode="auto">
          <a:xfrm>
            <a:off x="7950200" y="1793875"/>
            <a:ext cx="590550" cy="1050925"/>
            <a:chOff x="3792" y="1296"/>
            <a:chExt cx="372" cy="662"/>
          </a:xfrm>
        </p:grpSpPr>
        <p:grpSp>
          <p:nvGrpSpPr>
            <p:cNvPr id="14395" name="Group 21"/>
            <p:cNvGrpSpPr>
              <a:grpSpLocks/>
            </p:cNvGrpSpPr>
            <p:nvPr/>
          </p:nvGrpSpPr>
          <p:grpSpPr bwMode="auto">
            <a:xfrm>
              <a:off x="3792" y="1296"/>
              <a:ext cx="372" cy="662"/>
              <a:chOff x="3672" y="1834"/>
              <a:chExt cx="372" cy="662"/>
            </a:xfrm>
          </p:grpSpPr>
          <p:sp>
            <p:nvSpPr>
              <p:cNvPr id="14397" name="Rectangle 22"/>
              <p:cNvSpPr>
                <a:spLocks noChangeArrowheads="1"/>
              </p:cNvSpPr>
              <p:nvPr/>
            </p:nvSpPr>
            <p:spPr bwMode="auto">
              <a:xfrm>
                <a:off x="3672" y="1834"/>
                <a:ext cx="372" cy="66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98" name="Rectangle 23"/>
              <p:cNvSpPr>
                <a:spLocks noChangeArrowheads="1"/>
              </p:cNvSpPr>
              <p:nvPr/>
            </p:nvSpPr>
            <p:spPr bwMode="auto">
              <a:xfrm>
                <a:off x="3672" y="2124"/>
                <a:ext cx="372" cy="37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396" name="Rectangle 35"/>
            <p:cNvSpPr>
              <a:spLocks noChangeArrowheads="1"/>
            </p:cNvSpPr>
            <p:nvPr/>
          </p:nvSpPr>
          <p:spPr bwMode="auto">
            <a:xfrm>
              <a:off x="3792" y="1296"/>
              <a:ext cx="372" cy="288"/>
            </a:xfrm>
            <a:prstGeom prst="rect">
              <a:avLst/>
            </a:prstGeom>
            <a:solidFill>
              <a:srgbClr val="008000"/>
            </a:solidFill>
            <a:ln w="44450" algn="ctr">
              <a:solidFill>
                <a:srgbClr val="00007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414193" y="3081011"/>
            <a:ext cx="2445795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 3.1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75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75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375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75"/>
                            </p:stCondLst>
                            <p:childTnLst>
                              <p:par>
                                <p:cTn id="6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8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9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3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 autoUpdateAnimBg="0"/>
      <p:bldP spid="79" grpId="1" animBg="1"/>
      <p:bldP spid="80" grpId="0" animBg="1" autoUpdateAnimBg="0"/>
      <p:bldP spid="80" grpId="1" animBg="1"/>
      <p:bldP spid="81" grpId="0" animBg="1" autoUpdateAnimBg="0"/>
      <p:bldP spid="81" grpId="1" animBg="1"/>
      <p:bldP spid="93" grpId="0" autoUpdateAnimBg="0"/>
      <p:bldP spid="94" grpId="0" autoUpdateAnimBg="0"/>
      <p:bldP spid="95" grpId="0"/>
      <p:bldP spid="96" grpId="0"/>
      <p:bldP spid="97" grpId="0"/>
      <p:bldP spid="99" grpId="0" animBg="1"/>
      <p:bldP spid="100" grpId="0" animBg="1"/>
      <p:bldP spid="100" grpId="1" animBg="1"/>
      <p:bldP spid="101" grpId="0" animBg="1"/>
      <p:bldP spid="101" grpId="1" animBg="1"/>
      <p:bldP spid="104" grpId="0" animBg="1"/>
      <p:bldP spid="10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2"/>
          <p:cNvSpPr>
            <a:spLocks/>
          </p:cNvSpPr>
          <p:nvPr/>
        </p:nvSpPr>
        <p:spPr bwMode="auto">
          <a:xfrm>
            <a:off x="2514600" y="2343150"/>
            <a:ext cx="2667000" cy="457200"/>
          </a:xfrm>
          <a:custGeom>
            <a:avLst/>
            <a:gdLst>
              <a:gd name="T0" fmla="*/ 0 w 1680"/>
              <a:gd name="T1" fmla="*/ 2147483646 h 288"/>
              <a:gd name="T2" fmla="*/ 2147483646 w 1680"/>
              <a:gd name="T3" fmla="*/ 0 h 288"/>
              <a:gd name="T4" fmla="*/ 2147483646 w 1680"/>
              <a:gd name="T5" fmla="*/ 214748364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288">
                <a:moveTo>
                  <a:pt x="0" y="12"/>
                </a:moveTo>
                <a:lnTo>
                  <a:pt x="1392" y="0"/>
                </a:lnTo>
                <a:lnTo>
                  <a:pt x="1680" y="28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1524000" y="1066800"/>
            <a:ext cx="647700" cy="769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657600" y="68263"/>
            <a:ext cx="685800" cy="7699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3676650" y="2125663"/>
            <a:ext cx="685800" cy="7699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6" name="Line 16"/>
          <p:cNvSpPr>
            <a:spLocks noChangeShapeType="1"/>
          </p:cNvSpPr>
          <p:nvPr/>
        </p:nvSpPr>
        <p:spPr bwMode="auto">
          <a:xfrm>
            <a:off x="3962400" y="1981200"/>
            <a:ext cx="685800" cy="685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" name="Line 17"/>
          <p:cNvSpPr>
            <a:spLocks noChangeShapeType="1"/>
          </p:cNvSpPr>
          <p:nvPr/>
        </p:nvSpPr>
        <p:spPr bwMode="auto">
          <a:xfrm>
            <a:off x="3549650" y="-12700"/>
            <a:ext cx="0" cy="7747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228105" y="2742761"/>
            <a:ext cx="2643909" cy="10772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graphicFrame>
        <p:nvGraphicFramePr>
          <p:cNvPr id="69" name="Group 155"/>
          <p:cNvGraphicFramePr>
            <a:graphicFrameLocks noGrp="1"/>
          </p:cNvGraphicFramePr>
          <p:nvPr>
            <p:ph/>
          </p:nvPr>
        </p:nvGraphicFramePr>
        <p:xfrm>
          <a:off x="228600" y="4378325"/>
          <a:ext cx="5954713" cy="2387600"/>
        </p:xfrm>
        <a:graphic>
          <a:graphicData uri="http://schemas.openxmlformats.org/drawingml/2006/table">
            <a:tbl>
              <a:tblPr/>
              <a:tblGrid>
                <a:gridCol w="3165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4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35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05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2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32" marR="91432" anchor="ctr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91432" marR="91432" anchor="ctr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1432" marR="91432" anchor="ctr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anchor="ctr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anchor="ctr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anchor="ctr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0" name="Text Box 48"/>
          <p:cNvSpPr txBox="1">
            <a:spLocks noChangeArrowheads="1"/>
          </p:cNvSpPr>
          <p:nvPr/>
        </p:nvSpPr>
        <p:spPr bwMode="auto">
          <a:xfrm>
            <a:off x="204788" y="4589463"/>
            <a:ext cx="17764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1581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chiếu</a:t>
            </a:r>
          </a:p>
        </p:txBody>
      </p:sp>
      <p:sp>
        <p:nvSpPr>
          <p:cNvPr id="71" name="Text Box 58"/>
          <p:cNvSpPr txBox="1">
            <a:spLocks noChangeArrowheads="1"/>
          </p:cNvSpPr>
          <p:nvPr/>
        </p:nvSpPr>
        <p:spPr bwMode="auto">
          <a:xfrm>
            <a:off x="1185863" y="6197600"/>
            <a:ext cx="8366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D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Text Box 59"/>
          <p:cNvSpPr txBox="1">
            <a:spLocks noChangeArrowheads="1"/>
          </p:cNvSpPr>
          <p:nvPr/>
        </p:nvSpPr>
        <p:spPr bwMode="auto">
          <a:xfrm>
            <a:off x="1225550" y="5041900"/>
            <a:ext cx="7381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D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Text Box 60"/>
          <p:cNvSpPr txBox="1">
            <a:spLocks noChangeArrowheads="1"/>
          </p:cNvSpPr>
          <p:nvPr/>
        </p:nvSpPr>
        <p:spPr bwMode="auto">
          <a:xfrm>
            <a:off x="1185863" y="5646738"/>
            <a:ext cx="8366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D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4" name="Rectangle 61"/>
          <p:cNvSpPr>
            <a:spLocks noChangeArrowheads="1"/>
          </p:cNvSpPr>
          <p:nvPr/>
        </p:nvSpPr>
        <p:spPr bwMode="auto">
          <a:xfrm>
            <a:off x="5943600" y="2888628"/>
            <a:ext cx="2438400" cy="876300"/>
          </a:xfrm>
          <a:prstGeom prst="rect">
            <a:avLst/>
          </a:prstGeom>
          <a:noFill/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75" name="Group 77"/>
          <p:cNvGrpSpPr>
            <a:grpSpLocks/>
          </p:cNvGrpSpPr>
          <p:nvPr/>
        </p:nvGrpSpPr>
        <p:grpSpPr bwMode="auto">
          <a:xfrm>
            <a:off x="2057400" y="533400"/>
            <a:ext cx="3136900" cy="1778000"/>
            <a:chOff x="336" y="664"/>
            <a:chExt cx="1976" cy="1120"/>
          </a:xfrm>
        </p:grpSpPr>
        <p:sp>
          <p:nvSpPr>
            <p:cNvPr id="15454" name="Line 71"/>
            <p:cNvSpPr>
              <a:spLocks noChangeShapeType="1"/>
            </p:cNvSpPr>
            <p:nvPr/>
          </p:nvSpPr>
          <p:spPr bwMode="auto">
            <a:xfrm flipV="1">
              <a:off x="336" y="680"/>
              <a:ext cx="768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55" name="Group 76"/>
            <p:cNvGrpSpPr>
              <a:grpSpLocks/>
            </p:cNvGrpSpPr>
            <p:nvPr/>
          </p:nvGrpSpPr>
          <p:grpSpPr bwMode="auto">
            <a:xfrm>
              <a:off x="344" y="664"/>
              <a:ext cx="1968" cy="1120"/>
              <a:chOff x="336" y="664"/>
              <a:chExt cx="1968" cy="1120"/>
            </a:xfrm>
          </p:grpSpPr>
          <p:sp>
            <p:nvSpPr>
              <p:cNvPr id="15456" name="Freeform 5"/>
              <p:cNvSpPr>
                <a:spLocks/>
              </p:cNvSpPr>
              <p:nvPr/>
            </p:nvSpPr>
            <p:spPr bwMode="auto">
              <a:xfrm>
                <a:off x="336" y="1017"/>
                <a:ext cx="430" cy="761"/>
              </a:xfrm>
              <a:custGeom>
                <a:avLst/>
                <a:gdLst>
                  <a:gd name="T0" fmla="*/ 0 w 288"/>
                  <a:gd name="T1" fmla="*/ 1111 h 720"/>
                  <a:gd name="T2" fmla="*/ 0 w 288"/>
                  <a:gd name="T3" fmla="*/ 0 h 720"/>
                  <a:gd name="T4" fmla="*/ 262394 w 288"/>
                  <a:gd name="T5" fmla="*/ 735 h 720"/>
                  <a:gd name="T6" fmla="*/ 262394 w 288"/>
                  <a:gd name="T7" fmla="*/ 1843 h 720"/>
                  <a:gd name="T8" fmla="*/ 0 w 288"/>
                  <a:gd name="T9" fmla="*/ 1111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" h="720">
                    <a:moveTo>
                      <a:pt x="0" y="432"/>
                    </a:moveTo>
                    <a:lnTo>
                      <a:pt x="0" y="0"/>
                    </a:lnTo>
                    <a:lnTo>
                      <a:pt x="288" y="288"/>
                    </a:lnTo>
                    <a:lnTo>
                      <a:pt x="288" y="720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FFFF99"/>
              </a:solidFill>
              <a:ln w="22225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457" name="Line 67"/>
              <p:cNvSpPr>
                <a:spLocks noChangeShapeType="1"/>
              </p:cNvSpPr>
              <p:nvPr/>
            </p:nvSpPr>
            <p:spPr bwMode="auto">
              <a:xfrm>
                <a:off x="768" y="1776"/>
                <a:ext cx="1536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Line 68"/>
              <p:cNvSpPr>
                <a:spLocks noChangeShapeType="1"/>
              </p:cNvSpPr>
              <p:nvPr/>
            </p:nvSpPr>
            <p:spPr bwMode="auto">
              <a:xfrm flipV="1">
                <a:off x="768" y="968"/>
                <a:ext cx="768" cy="336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Line 69"/>
              <p:cNvSpPr>
                <a:spLocks noChangeShapeType="1"/>
              </p:cNvSpPr>
              <p:nvPr/>
            </p:nvSpPr>
            <p:spPr bwMode="auto">
              <a:xfrm>
                <a:off x="2304" y="1304"/>
                <a:ext cx="0" cy="48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Line 70"/>
              <p:cNvSpPr>
                <a:spLocks noChangeShapeType="1"/>
              </p:cNvSpPr>
              <p:nvPr/>
            </p:nvSpPr>
            <p:spPr bwMode="auto">
              <a:xfrm>
                <a:off x="1536" y="960"/>
                <a:ext cx="768" cy="336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Line 72"/>
              <p:cNvSpPr>
                <a:spLocks noChangeShapeType="1"/>
              </p:cNvSpPr>
              <p:nvPr/>
            </p:nvSpPr>
            <p:spPr bwMode="auto">
              <a:xfrm>
                <a:off x="1088" y="672"/>
                <a:ext cx="480" cy="277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Line 73"/>
              <p:cNvSpPr>
                <a:spLocks noChangeShapeType="1"/>
              </p:cNvSpPr>
              <p:nvPr/>
            </p:nvSpPr>
            <p:spPr bwMode="auto">
              <a:xfrm>
                <a:off x="1872" y="1008"/>
                <a:ext cx="432" cy="288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Line 74"/>
              <p:cNvSpPr>
                <a:spLocks noChangeShapeType="1"/>
              </p:cNvSpPr>
              <p:nvPr/>
            </p:nvSpPr>
            <p:spPr bwMode="auto">
              <a:xfrm>
                <a:off x="1104" y="664"/>
                <a:ext cx="768" cy="336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Line 75"/>
              <p:cNvSpPr>
                <a:spLocks noChangeShapeType="1"/>
              </p:cNvSpPr>
              <p:nvPr/>
            </p:nvSpPr>
            <p:spPr bwMode="auto">
              <a:xfrm>
                <a:off x="768" y="1344"/>
                <a:ext cx="0" cy="432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7" name="Line 10"/>
          <p:cNvSpPr>
            <a:spLocks noChangeShapeType="1"/>
          </p:cNvSpPr>
          <p:nvPr/>
        </p:nvSpPr>
        <p:spPr bwMode="auto">
          <a:xfrm>
            <a:off x="1670050" y="1663700"/>
            <a:ext cx="7620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88" name="Group 82"/>
          <p:cNvGrpSpPr>
            <a:grpSpLocks/>
          </p:cNvGrpSpPr>
          <p:nvPr/>
        </p:nvGrpSpPr>
        <p:grpSpPr bwMode="auto">
          <a:xfrm>
            <a:off x="5918200" y="246063"/>
            <a:ext cx="2489200" cy="1735137"/>
            <a:chOff x="2672" y="323"/>
            <a:chExt cx="1568" cy="1093"/>
          </a:xfrm>
        </p:grpSpPr>
        <p:sp>
          <p:nvSpPr>
            <p:cNvPr id="15450" name="Rectangle 78"/>
            <p:cNvSpPr>
              <a:spLocks noChangeArrowheads="1"/>
            </p:cNvSpPr>
            <p:nvPr/>
          </p:nvSpPr>
          <p:spPr bwMode="auto">
            <a:xfrm>
              <a:off x="2688" y="768"/>
              <a:ext cx="1536" cy="648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51" name="Rectangle 79"/>
            <p:cNvSpPr>
              <a:spLocks noChangeArrowheads="1"/>
            </p:cNvSpPr>
            <p:nvPr/>
          </p:nvSpPr>
          <p:spPr bwMode="auto">
            <a:xfrm>
              <a:off x="2720" y="720"/>
              <a:ext cx="1488" cy="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52" name="Line 80"/>
            <p:cNvSpPr>
              <a:spLocks noChangeShapeType="1"/>
            </p:cNvSpPr>
            <p:nvPr/>
          </p:nvSpPr>
          <p:spPr bwMode="auto">
            <a:xfrm flipV="1">
              <a:off x="2672" y="325"/>
              <a:ext cx="768" cy="44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81"/>
            <p:cNvSpPr>
              <a:spLocks noChangeShapeType="1"/>
            </p:cNvSpPr>
            <p:nvPr/>
          </p:nvSpPr>
          <p:spPr bwMode="auto">
            <a:xfrm>
              <a:off x="3424" y="323"/>
              <a:ext cx="816" cy="42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" name="Line 83"/>
          <p:cNvSpPr>
            <a:spLocks noChangeShapeType="1"/>
          </p:cNvSpPr>
          <p:nvPr/>
        </p:nvSpPr>
        <p:spPr bwMode="auto">
          <a:xfrm flipH="1">
            <a:off x="7120467" y="254000"/>
            <a:ext cx="4233" cy="26384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84"/>
          <p:cNvSpPr>
            <a:spLocks noChangeShapeType="1"/>
          </p:cNvSpPr>
          <p:nvPr/>
        </p:nvSpPr>
        <p:spPr bwMode="auto">
          <a:xfrm>
            <a:off x="7120466" y="2897127"/>
            <a:ext cx="8467" cy="88447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5" name="Group 88"/>
          <p:cNvGrpSpPr>
            <a:grpSpLocks/>
          </p:cNvGrpSpPr>
          <p:nvPr/>
        </p:nvGrpSpPr>
        <p:grpSpPr bwMode="auto">
          <a:xfrm>
            <a:off x="9296400" y="246063"/>
            <a:ext cx="850900" cy="1722437"/>
            <a:chOff x="4792" y="163"/>
            <a:chExt cx="536" cy="1085"/>
          </a:xfrm>
        </p:grpSpPr>
        <p:sp>
          <p:nvSpPr>
            <p:cNvPr id="15448" name="Rectangle 63"/>
            <p:cNvSpPr>
              <a:spLocks noChangeArrowheads="1"/>
            </p:cNvSpPr>
            <p:nvPr/>
          </p:nvSpPr>
          <p:spPr bwMode="auto">
            <a:xfrm>
              <a:off x="4792" y="163"/>
              <a:ext cx="536" cy="1085"/>
            </a:xfrm>
            <a:prstGeom prst="rect">
              <a:avLst/>
            </a:prstGeom>
            <a:noFill/>
            <a:ln w="317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6B8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49" name="Line 85"/>
            <p:cNvSpPr>
              <a:spLocks noChangeShapeType="1"/>
            </p:cNvSpPr>
            <p:nvPr/>
          </p:nvSpPr>
          <p:spPr bwMode="auto">
            <a:xfrm flipH="1">
              <a:off x="4792" y="592"/>
              <a:ext cx="52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" name="Line 86"/>
          <p:cNvSpPr>
            <a:spLocks noChangeShapeType="1"/>
          </p:cNvSpPr>
          <p:nvPr/>
        </p:nvSpPr>
        <p:spPr bwMode="auto">
          <a:xfrm flipH="1" flipV="1">
            <a:off x="8394700" y="939798"/>
            <a:ext cx="901700" cy="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87"/>
          <p:cNvSpPr>
            <a:spLocks noChangeShapeType="1"/>
          </p:cNvSpPr>
          <p:nvPr/>
        </p:nvSpPr>
        <p:spPr bwMode="auto">
          <a:xfrm flipH="1">
            <a:off x="8394700" y="1968500"/>
            <a:ext cx="9017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89"/>
          <p:cNvSpPr>
            <a:spLocks noChangeShapeType="1"/>
          </p:cNvSpPr>
          <p:nvPr/>
        </p:nvSpPr>
        <p:spPr bwMode="auto">
          <a:xfrm flipH="1">
            <a:off x="7086600" y="254000"/>
            <a:ext cx="2209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1" name="Group 90"/>
          <p:cNvGrpSpPr>
            <a:grpSpLocks/>
          </p:cNvGrpSpPr>
          <p:nvPr/>
        </p:nvGrpSpPr>
        <p:grpSpPr bwMode="auto">
          <a:xfrm>
            <a:off x="5943600" y="1981200"/>
            <a:ext cx="2438400" cy="911224"/>
            <a:chOff x="176" y="2296"/>
            <a:chExt cx="1440" cy="576"/>
          </a:xfrm>
        </p:grpSpPr>
        <p:sp>
          <p:nvSpPr>
            <p:cNvPr id="15445" name="Rectangle 91"/>
            <p:cNvSpPr>
              <a:spLocks noChangeArrowheads="1"/>
            </p:cNvSpPr>
            <p:nvPr/>
          </p:nvSpPr>
          <p:spPr bwMode="auto">
            <a:xfrm>
              <a:off x="176" y="2296"/>
              <a:ext cx="1440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46" name="Line 92"/>
            <p:cNvSpPr>
              <a:spLocks noChangeShapeType="1"/>
            </p:cNvSpPr>
            <p:nvPr/>
          </p:nvSpPr>
          <p:spPr bwMode="auto">
            <a:xfrm>
              <a:off x="176" y="2320"/>
              <a:ext cx="5" cy="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93"/>
            <p:cNvSpPr>
              <a:spLocks noChangeShapeType="1"/>
            </p:cNvSpPr>
            <p:nvPr/>
          </p:nvSpPr>
          <p:spPr bwMode="auto">
            <a:xfrm>
              <a:off x="1616" y="2320"/>
              <a:ext cx="0" cy="5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" name="Text Box 49"/>
          <p:cNvSpPr txBox="1">
            <a:spLocks noChangeArrowheads="1"/>
          </p:cNvSpPr>
          <p:nvPr/>
        </p:nvSpPr>
        <p:spPr bwMode="auto">
          <a:xfrm>
            <a:off x="1497013" y="4318000"/>
            <a:ext cx="20240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solidFill>
                  <a:srgbClr val="1581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Hướng chiếu</a:t>
            </a:r>
          </a:p>
        </p:txBody>
      </p:sp>
      <p:sp>
        <p:nvSpPr>
          <p:cNvPr id="106" name="AutoShape 156"/>
          <p:cNvSpPr>
            <a:spLocks/>
          </p:cNvSpPr>
          <p:nvPr/>
        </p:nvSpPr>
        <p:spPr bwMode="auto">
          <a:xfrm>
            <a:off x="4724400" y="2971800"/>
            <a:ext cx="762000" cy="685800"/>
          </a:xfrm>
          <a:prstGeom prst="borderCallout1">
            <a:avLst>
              <a:gd name="adj1" fmla="val 21431"/>
              <a:gd name="adj2" fmla="val 110000"/>
              <a:gd name="adj3" fmla="val 69046"/>
              <a:gd name="adj4" fmla="val 200000"/>
            </a:avLst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AutoShape 157"/>
          <p:cNvSpPr>
            <a:spLocks/>
          </p:cNvSpPr>
          <p:nvPr/>
        </p:nvSpPr>
        <p:spPr bwMode="auto">
          <a:xfrm>
            <a:off x="5029200" y="152400"/>
            <a:ext cx="609600" cy="673100"/>
          </a:xfrm>
          <a:prstGeom prst="borderCallout1">
            <a:avLst>
              <a:gd name="adj1" fmla="val 20931"/>
              <a:gd name="adj2" fmla="val 112500"/>
              <a:gd name="adj3" fmla="val 116278"/>
              <a:gd name="adj4" fmla="val 239583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AutoShape 158"/>
          <p:cNvSpPr>
            <a:spLocks/>
          </p:cNvSpPr>
          <p:nvPr/>
        </p:nvSpPr>
        <p:spPr bwMode="auto">
          <a:xfrm>
            <a:off x="10134600" y="2209800"/>
            <a:ext cx="685800" cy="685800"/>
          </a:xfrm>
          <a:prstGeom prst="borderCallout1">
            <a:avLst>
              <a:gd name="adj1" fmla="val 16667"/>
              <a:gd name="adj2" fmla="val -11111"/>
              <a:gd name="adj3" fmla="val -64815"/>
              <a:gd name="adj4" fmla="val -55556"/>
            </a:avLst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Line 159"/>
          <p:cNvSpPr>
            <a:spLocks noChangeShapeType="1"/>
          </p:cNvSpPr>
          <p:nvPr/>
        </p:nvSpPr>
        <p:spPr bwMode="auto">
          <a:xfrm>
            <a:off x="8834977" y="-334962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160"/>
          <p:cNvSpPr>
            <a:spLocks noChangeShapeType="1"/>
          </p:cNvSpPr>
          <p:nvPr/>
        </p:nvSpPr>
        <p:spPr bwMode="auto">
          <a:xfrm>
            <a:off x="5751183" y="24384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5511800" y="5100638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3746500" y="5641975"/>
            <a:ext cx="4302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4598988" y="6230938"/>
            <a:ext cx="430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114" name="Group 155"/>
          <p:cNvGraphicFramePr>
            <a:graphicFrameLocks/>
          </p:cNvGraphicFramePr>
          <p:nvPr/>
        </p:nvGraphicFramePr>
        <p:xfrm>
          <a:off x="6362700" y="4114800"/>
          <a:ext cx="4762500" cy="2679700"/>
        </p:xfrm>
        <a:graphic>
          <a:graphicData uri="http://schemas.openxmlformats.org/drawingml/2006/table">
            <a:tbl>
              <a:tblPr/>
              <a:tblGrid>
                <a:gridCol w="1778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843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44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chiếu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2" marB="45712" anchor="ctr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chiếu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2" marB="45712" anchor="ctr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2" marB="4571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2" marB="4571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9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2" marB="4571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2" marB="4571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0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2" marB="4571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2" marB="45712" horzOverflow="overflow">
                    <a:lnL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5" name="Text Box 59"/>
          <p:cNvSpPr txBox="1">
            <a:spLocks noChangeArrowheads="1"/>
          </p:cNvSpPr>
          <p:nvPr/>
        </p:nvSpPr>
        <p:spPr bwMode="auto">
          <a:xfrm>
            <a:off x="6907213" y="51054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D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6" name="Text Box 59"/>
          <p:cNvSpPr txBox="1">
            <a:spLocks noChangeArrowheads="1"/>
          </p:cNvSpPr>
          <p:nvPr/>
        </p:nvSpPr>
        <p:spPr bwMode="auto">
          <a:xfrm>
            <a:off x="6907213" y="56435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D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7" name="Text Box 59"/>
          <p:cNvSpPr txBox="1">
            <a:spLocks noChangeArrowheads="1"/>
          </p:cNvSpPr>
          <p:nvPr/>
        </p:nvSpPr>
        <p:spPr bwMode="auto">
          <a:xfrm>
            <a:off x="6916738" y="6181725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D05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8" name="Text Box 59"/>
          <p:cNvSpPr txBox="1">
            <a:spLocks noChangeArrowheads="1"/>
          </p:cNvSpPr>
          <p:nvPr/>
        </p:nvSpPr>
        <p:spPr bwMode="auto">
          <a:xfrm>
            <a:off x="8772525" y="5140325"/>
            <a:ext cx="1362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D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</a:p>
        </p:txBody>
      </p:sp>
      <p:sp>
        <p:nvSpPr>
          <p:cNvPr id="119" name="Text Box 59"/>
          <p:cNvSpPr txBox="1">
            <a:spLocks noChangeArrowheads="1"/>
          </p:cNvSpPr>
          <p:nvPr/>
        </p:nvSpPr>
        <p:spPr bwMode="auto">
          <a:xfrm>
            <a:off x="8824913" y="5684838"/>
            <a:ext cx="13620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D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</a:p>
        </p:txBody>
      </p:sp>
      <p:sp>
        <p:nvSpPr>
          <p:cNvPr id="120" name="Text Box 59"/>
          <p:cNvSpPr txBox="1">
            <a:spLocks noChangeArrowheads="1"/>
          </p:cNvSpPr>
          <p:nvPr/>
        </p:nvSpPr>
        <p:spPr bwMode="auto">
          <a:xfrm>
            <a:off x="8813800" y="6223000"/>
            <a:ext cx="13620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D054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21850" y="1697832"/>
            <a:ext cx="334634" cy="6453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31944" y="304800"/>
            <a:ext cx="795856" cy="6540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56098" y="3111532"/>
            <a:ext cx="677496" cy="3174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65653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withGroup">
                            <p:stCondLst>
                              <p:cond delay="14500"/>
                            </p:stCondLst>
                            <p:childTnLst>
                              <p:par>
                                <p:cTn id="10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92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192" decel="100000"/>
                                        <p:tgtEl>
                                          <p:spTgt spid="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3" dur="192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192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92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192" decel="100000"/>
                                        <p:tgtEl>
                                          <p:spTgt spid="1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6" dur="192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8" dur="192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92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192" decel="100000"/>
                                        <p:tgtEl>
                                          <p:spTgt spid="1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6" dur="192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8" dur="192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92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192" decel="100000"/>
                                        <p:tgtEl>
                                          <p:spTgt spid="1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6" dur="192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8" dur="192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92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192" decel="100000"/>
                                        <p:tgtEl>
                                          <p:spTgt spid="1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0" dur="192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2" dur="192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7" dur="2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92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192" decel="100000"/>
                                        <p:tgtEl>
                                          <p:spTgt spid="1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4" dur="192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6" dur="192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92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192" decel="100000"/>
                                        <p:tgtEl>
                                          <p:spTgt spid="1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8" dur="192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0" dur="192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5" grpId="1" animBg="1"/>
      <p:bldP spid="70" grpId="0"/>
      <p:bldP spid="71" grpId="0"/>
      <p:bldP spid="72" grpId="0"/>
      <p:bldP spid="73" grpId="0"/>
      <p:bldP spid="74" grpId="0" animBg="1"/>
      <p:bldP spid="105" grpId="0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/>
      <p:bldP spid="112" grpId="0"/>
      <p:bldP spid="113" grpId="0"/>
      <p:bldP spid="115" grpId="0"/>
      <p:bldP spid="116" grpId="0"/>
      <p:bldP spid="117" grpId="0"/>
      <p:bldP spid="118" grpId="0"/>
      <p:bldP spid="119" grpId="0"/>
      <p:bldP spid="1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32"/>
          <p:cNvGrpSpPr>
            <a:grpSpLocks/>
          </p:cNvGrpSpPr>
          <p:nvPr/>
        </p:nvGrpSpPr>
        <p:grpSpPr bwMode="auto">
          <a:xfrm>
            <a:off x="6400800" y="2463800"/>
            <a:ext cx="2209800" cy="1905000"/>
            <a:chOff x="3024" y="1408"/>
            <a:chExt cx="1392" cy="1200"/>
          </a:xfrm>
        </p:grpSpPr>
        <p:grpSp>
          <p:nvGrpSpPr>
            <p:cNvPr id="16455" name="Group 29"/>
            <p:cNvGrpSpPr>
              <a:grpSpLocks/>
            </p:cNvGrpSpPr>
            <p:nvPr/>
          </p:nvGrpSpPr>
          <p:grpSpPr bwMode="auto">
            <a:xfrm>
              <a:off x="3024" y="1408"/>
              <a:ext cx="1392" cy="1200"/>
              <a:chOff x="3024" y="1488"/>
              <a:chExt cx="1392" cy="1200"/>
            </a:xfrm>
          </p:grpSpPr>
          <p:sp>
            <p:nvSpPr>
              <p:cNvPr id="16457" name="AutoShape 26"/>
              <p:cNvSpPr>
                <a:spLocks noChangeArrowheads="1"/>
              </p:cNvSpPr>
              <p:nvPr/>
            </p:nvSpPr>
            <p:spPr bwMode="auto">
              <a:xfrm>
                <a:off x="3024" y="1488"/>
                <a:ext cx="1392" cy="448"/>
              </a:xfrm>
              <a:prstGeom prst="flowChartExtract">
                <a:avLst/>
              </a:prstGeom>
              <a:noFill/>
              <a:ln w="25400">
                <a:solidFill>
                  <a:srgbClr val="6600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6458" name="Rectangle 28"/>
              <p:cNvSpPr>
                <a:spLocks noChangeArrowheads="1"/>
              </p:cNvSpPr>
              <p:nvPr/>
            </p:nvSpPr>
            <p:spPr bwMode="auto">
              <a:xfrm>
                <a:off x="3024" y="1944"/>
                <a:ext cx="1392" cy="744"/>
              </a:xfrm>
              <a:prstGeom prst="rect">
                <a:avLst/>
              </a:prstGeom>
              <a:noFill/>
              <a:ln w="25400">
                <a:solidFill>
                  <a:srgbClr val="660033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56" name="Rectangle 27"/>
            <p:cNvSpPr>
              <a:spLocks noChangeArrowheads="1"/>
            </p:cNvSpPr>
            <p:nvPr/>
          </p:nvSpPr>
          <p:spPr bwMode="auto">
            <a:xfrm>
              <a:off x="3040" y="1848"/>
              <a:ext cx="132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66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86" name="Group 35"/>
          <p:cNvGrpSpPr>
            <a:grpSpLocks/>
          </p:cNvGrpSpPr>
          <p:nvPr/>
        </p:nvGrpSpPr>
        <p:grpSpPr bwMode="auto">
          <a:xfrm>
            <a:off x="9475321" y="2463800"/>
            <a:ext cx="838200" cy="1905000"/>
            <a:chOff x="4464" y="1408"/>
            <a:chExt cx="528" cy="1200"/>
          </a:xfrm>
        </p:grpSpPr>
        <p:sp>
          <p:nvSpPr>
            <p:cNvPr id="16453" name="Rectangle 31"/>
            <p:cNvSpPr>
              <a:spLocks noChangeArrowheads="1"/>
            </p:cNvSpPr>
            <p:nvPr/>
          </p:nvSpPr>
          <p:spPr bwMode="auto">
            <a:xfrm>
              <a:off x="4464" y="1408"/>
              <a:ext cx="528" cy="1200"/>
            </a:xfrm>
            <a:prstGeom prst="rect">
              <a:avLst/>
            </a:prstGeom>
            <a:noFill/>
            <a:ln w="25400">
              <a:solidFill>
                <a:srgbClr val="6600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54" name="Line 33"/>
            <p:cNvSpPr>
              <a:spLocks noChangeShapeType="1"/>
            </p:cNvSpPr>
            <p:nvPr/>
          </p:nvSpPr>
          <p:spPr bwMode="auto">
            <a:xfrm>
              <a:off x="4464" y="1872"/>
              <a:ext cx="528" cy="0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9" name="Group 36"/>
          <p:cNvGrpSpPr>
            <a:grpSpLocks/>
          </p:cNvGrpSpPr>
          <p:nvPr/>
        </p:nvGrpSpPr>
        <p:grpSpPr bwMode="auto">
          <a:xfrm>
            <a:off x="6400800" y="5114645"/>
            <a:ext cx="2209800" cy="838200"/>
            <a:chOff x="3024" y="3088"/>
            <a:chExt cx="1392" cy="528"/>
          </a:xfrm>
        </p:grpSpPr>
        <p:sp>
          <p:nvSpPr>
            <p:cNvPr id="16451" name="Rectangle 30"/>
            <p:cNvSpPr>
              <a:spLocks noChangeArrowheads="1"/>
            </p:cNvSpPr>
            <p:nvPr/>
          </p:nvSpPr>
          <p:spPr bwMode="auto">
            <a:xfrm>
              <a:off x="3024" y="3088"/>
              <a:ext cx="1392" cy="528"/>
            </a:xfrm>
            <a:prstGeom prst="rect">
              <a:avLst/>
            </a:prstGeom>
            <a:noFill/>
            <a:ln w="25400">
              <a:solidFill>
                <a:srgbClr val="6600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52" name="Line 34"/>
            <p:cNvSpPr>
              <a:spLocks noChangeShapeType="1"/>
            </p:cNvSpPr>
            <p:nvPr/>
          </p:nvSpPr>
          <p:spPr bwMode="auto">
            <a:xfrm>
              <a:off x="3720" y="3096"/>
              <a:ext cx="0" cy="512"/>
            </a:xfrm>
            <a:prstGeom prst="line">
              <a:avLst/>
            </a:prstGeom>
            <a:noFill/>
            <a:ln w="25400">
              <a:solidFill>
                <a:srgbClr val="66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" name="Group 38"/>
          <p:cNvGrpSpPr>
            <a:grpSpLocks/>
          </p:cNvGrpSpPr>
          <p:nvPr/>
        </p:nvGrpSpPr>
        <p:grpSpPr bwMode="auto">
          <a:xfrm>
            <a:off x="1371600" y="127000"/>
            <a:ext cx="2908300" cy="2387600"/>
            <a:chOff x="-108" y="0"/>
            <a:chExt cx="2567" cy="2427"/>
          </a:xfrm>
        </p:grpSpPr>
        <p:sp>
          <p:nvSpPr>
            <p:cNvPr id="16438" name="Freeform 39"/>
            <p:cNvSpPr>
              <a:spLocks/>
            </p:cNvSpPr>
            <p:nvPr/>
          </p:nvSpPr>
          <p:spPr bwMode="auto">
            <a:xfrm rot="-183057">
              <a:off x="438" y="1015"/>
              <a:ext cx="328" cy="744"/>
            </a:xfrm>
            <a:custGeom>
              <a:avLst/>
              <a:gdLst>
                <a:gd name="T0" fmla="*/ 0 w 288"/>
                <a:gd name="T1" fmla="*/ 754 h 720"/>
                <a:gd name="T2" fmla="*/ 0 w 288"/>
                <a:gd name="T3" fmla="*/ 0 h 720"/>
                <a:gd name="T4" fmla="*/ 2626 w 288"/>
                <a:gd name="T5" fmla="*/ 504 h 720"/>
                <a:gd name="T6" fmla="*/ 2626 w 288"/>
                <a:gd name="T7" fmla="*/ 1257 h 720"/>
                <a:gd name="T8" fmla="*/ 0 w 288"/>
                <a:gd name="T9" fmla="*/ 754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720">
                  <a:moveTo>
                    <a:pt x="0" y="432"/>
                  </a:moveTo>
                  <a:lnTo>
                    <a:pt x="0" y="0"/>
                  </a:lnTo>
                  <a:lnTo>
                    <a:pt x="288" y="288"/>
                  </a:lnTo>
                  <a:lnTo>
                    <a:pt x="288" y="720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FF33CC"/>
            </a:solidFill>
            <a:ln w="38100" cap="flat" cmpd="sng">
              <a:solidFill>
                <a:srgbClr val="33333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39" name="Text Box 40"/>
            <p:cNvSpPr txBox="1">
              <a:spLocks noChangeArrowheads="1"/>
            </p:cNvSpPr>
            <p:nvPr/>
          </p:nvSpPr>
          <p:spPr bwMode="auto">
            <a:xfrm>
              <a:off x="-108" y="1008"/>
              <a:ext cx="344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6440" name="Text Box 41"/>
            <p:cNvSpPr txBox="1">
              <a:spLocks noChangeArrowheads="1"/>
            </p:cNvSpPr>
            <p:nvPr/>
          </p:nvSpPr>
          <p:spPr bwMode="auto">
            <a:xfrm>
              <a:off x="1512" y="103"/>
              <a:ext cx="409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6441" name="Text Box 42"/>
            <p:cNvSpPr txBox="1">
              <a:spLocks noChangeArrowheads="1"/>
            </p:cNvSpPr>
            <p:nvPr/>
          </p:nvSpPr>
          <p:spPr bwMode="auto">
            <a:xfrm>
              <a:off x="2012" y="1962"/>
              <a:ext cx="447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6442" name="Line 43"/>
            <p:cNvSpPr>
              <a:spLocks noChangeShapeType="1"/>
            </p:cNvSpPr>
            <p:nvPr/>
          </p:nvSpPr>
          <p:spPr bwMode="auto">
            <a:xfrm>
              <a:off x="192" y="1392"/>
              <a:ext cx="480" cy="0"/>
            </a:xfrm>
            <a:prstGeom prst="line">
              <a:avLst/>
            </a:prstGeom>
            <a:noFill/>
            <a:ln w="38100">
              <a:solidFill>
                <a:srgbClr val="70007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43" name="Line 44"/>
            <p:cNvSpPr>
              <a:spLocks noChangeShapeType="1"/>
            </p:cNvSpPr>
            <p:nvPr/>
          </p:nvSpPr>
          <p:spPr bwMode="auto">
            <a:xfrm>
              <a:off x="-4" y="1392"/>
              <a:ext cx="480" cy="0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44" name="Freeform 45"/>
            <p:cNvSpPr>
              <a:spLocks/>
            </p:cNvSpPr>
            <p:nvPr/>
          </p:nvSpPr>
          <p:spPr bwMode="auto">
            <a:xfrm>
              <a:off x="2152" y="704"/>
              <a:ext cx="288" cy="1047"/>
            </a:xfrm>
            <a:custGeom>
              <a:avLst/>
              <a:gdLst>
                <a:gd name="T0" fmla="*/ 288 w 288"/>
                <a:gd name="T1" fmla="*/ 449 h 1104"/>
                <a:gd name="T2" fmla="*/ 0 w 288"/>
                <a:gd name="T3" fmla="*/ 332 h 1104"/>
                <a:gd name="T4" fmla="*/ 0 w 288"/>
                <a:gd name="T5" fmla="*/ 0 h 1104"/>
                <a:gd name="T6" fmla="*/ 288 w 288"/>
                <a:gd name="T7" fmla="*/ 137 h 1104"/>
                <a:gd name="T8" fmla="*/ 288 w 288"/>
                <a:gd name="T9" fmla="*/ 449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1104">
                  <a:moveTo>
                    <a:pt x="288" y="1104"/>
                  </a:moveTo>
                  <a:lnTo>
                    <a:pt x="0" y="816"/>
                  </a:lnTo>
                  <a:lnTo>
                    <a:pt x="0" y="0"/>
                  </a:lnTo>
                  <a:lnTo>
                    <a:pt x="288" y="336"/>
                  </a:lnTo>
                  <a:lnTo>
                    <a:pt x="288" y="1104"/>
                  </a:lnTo>
                  <a:close/>
                </a:path>
              </a:pathLst>
            </a:custGeom>
            <a:solidFill>
              <a:srgbClr val="FB6B83"/>
            </a:solidFill>
            <a:ln w="38100" cap="flat" cmpd="sng">
              <a:solidFill>
                <a:srgbClr val="33333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45" name="Freeform 46"/>
            <p:cNvSpPr>
              <a:spLocks/>
            </p:cNvSpPr>
            <p:nvPr/>
          </p:nvSpPr>
          <p:spPr bwMode="auto">
            <a:xfrm>
              <a:off x="424" y="688"/>
              <a:ext cx="2024" cy="616"/>
            </a:xfrm>
            <a:custGeom>
              <a:avLst/>
              <a:gdLst>
                <a:gd name="T0" fmla="*/ 0 w 1680"/>
                <a:gd name="T1" fmla="*/ 269 h 624"/>
                <a:gd name="T2" fmla="*/ 6833 w 1680"/>
                <a:gd name="T3" fmla="*/ 501 h 624"/>
                <a:gd name="T4" fmla="*/ 39852 w 1680"/>
                <a:gd name="T5" fmla="*/ 233 h 624"/>
                <a:gd name="T6" fmla="*/ 33030 w 1680"/>
                <a:gd name="T7" fmla="*/ 0 h 624"/>
                <a:gd name="T8" fmla="*/ 0 w 1680"/>
                <a:gd name="T9" fmla="*/ 269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0" h="624">
                  <a:moveTo>
                    <a:pt x="0" y="336"/>
                  </a:moveTo>
                  <a:lnTo>
                    <a:pt x="288" y="624"/>
                  </a:lnTo>
                  <a:lnTo>
                    <a:pt x="1680" y="288"/>
                  </a:lnTo>
                  <a:lnTo>
                    <a:pt x="1392" y="0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009900"/>
            </a:solidFill>
            <a:ln w="38100" cap="flat" cmpd="sng">
              <a:solidFill>
                <a:srgbClr val="33333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46" name="Freeform 47"/>
            <p:cNvSpPr>
              <a:spLocks/>
            </p:cNvSpPr>
            <p:nvPr/>
          </p:nvSpPr>
          <p:spPr bwMode="auto">
            <a:xfrm>
              <a:off x="776" y="960"/>
              <a:ext cx="1672" cy="768"/>
            </a:xfrm>
            <a:custGeom>
              <a:avLst/>
              <a:gdLst>
                <a:gd name="T0" fmla="*/ 0 w 1392"/>
                <a:gd name="T1" fmla="*/ 5 h 1056"/>
                <a:gd name="T2" fmla="*/ 0 w 1392"/>
                <a:gd name="T3" fmla="*/ 2 h 1056"/>
                <a:gd name="T4" fmla="*/ 31386 w 1392"/>
                <a:gd name="T5" fmla="*/ 0 h 1056"/>
                <a:gd name="T6" fmla="*/ 31386 w 1392"/>
                <a:gd name="T7" fmla="*/ 5 h 1056"/>
                <a:gd name="T8" fmla="*/ 0 w 1392"/>
                <a:gd name="T9" fmla="*/ 5 h 10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2" h="1056">
                  <a:moveTo>
                    <a:pt x="0" y="1056"/>
                  </a:moveTo>
                  <a:lnTo>
                    <a:pt x="0" y="480"/>
                  </a:lnTo>
                  <a:lnTo>
                    <a:pt x="1392" y="0"/>
                  </a:lnTo>
                  <a:lnTo>
                    <a:pt x="1392" y="1056"/>
                  </a:lnTo>
                  <a:lnTo>
                    <a:pt x="0" y="1056"/>
                  </a:lnTo>
                  <a:close/>
                </a:path>
              </a:pathLst>
            </a:custGeom>
            <a:solidFill>
              <a:srgbClr val="3366FF"/>
            </a:solidFill>
            <a:ln w="38100" cap="flat" cmpd="sng">
              <a:solidFill>
                <a:srgbClr val="333333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47" name="Line 48"/>
            <p:cNvSpPr>
              <a:spLocks noChangeShapeType="1"/>
            </p:cNvSpPr>
            <p:nvPr/>
          </p:nvSpPr>
          <p:spPr bwMode="auto">
            <a:xfrm>
              <a:off x="1544" y="1472"/>
              <a:ext cx="528" cy="528"/>
            </a:xfrm>
            <a:prstGeom prst="line">
              <a:avLst/>
            </a:prstGeom>
            <a:noFill/>
            <a:ln w="38100">
              <a:solidFill>
                <a:srgbClr val="70007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48" name="Line 49"/>
            <p:cNvSpPr>
              <a:spLocks noChangeShapeType="1"/>
            </p:cNvSpPr>
            <p:nvPr/>
          </p:nvSpPr>
          <p:spPr bwMode="auto">
            <a:xfrm>
              <a:off x="1488" y="240"/>
              <a:ext cx="0" cy="672"/>
            </a:xfrm>
            <a:prstGeom prst="line">
              <a:avLst/>
            </a:prstGeom>
            <a:noFill/>
            <a:ln w="38100">
              <a:solidFill>
                <a:srgbClr val="70007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49" name="Line 50"/>
            <p:cNvSpPr>
              <a:spLocks noChangeShapeType="1"/>
            </p:cNvSpPr>
            <p:nvPr/>
          </p:nvSpPr>
          <p:spPr bwMode="auto">
            <a:xfrm>
              <a:off x="1864" y="1792"/>
              <a:ext cx="336" cy="336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50" name="Line 51"/>
            <p:cNvSpPr>
              <a:spLocks noChangeShapeType="1"/>
            </p:cNvSpPr>
            <p:nvPr/>
          </p:nvSpPr>
          <p:spPr bwMode="auto">
            <a:xfrm>
              <a:off x="1484" y="0"/>
              <a:ext cx="0" cy="584"/>
            </a:xfrm>
            <a:prstGeom prst="line">
              <a:avLst/>
            </a:prstGeom>
            <a:noFill/>
            <a:ln w="444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06" name="Rectangle 52"/>
          <p:cNvSpPr>
            <a:spLocks noChangeArrowheads="1"/>
          </p:cNvSpPr>
          <p:nvPr/>
        </p:nvSpPr>
        <p:spPr bwMode="auto">
          <a:xfrm>
            <a:off x="1670050" y="4648200"/>
            <a:ext cx="2286000" cy="590550"/>
          </a:xfrm>
          <a:prstGeom prst="rect">
            <a:avLst/>
          </a:prstGeom>
          <a:noFill/>
          <a:ln w="31750" algn="ctr">
            <a:solidFill>
              <a:srgbClr val="00007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07" name="Group 53"/>
          <p:cNvGrpSpPr>
            <a:grpSpLocks/>
          </p:cNvGrpSpPr>
          <p:nvPr/>
        </p:nvGrpSpPr>
        <p:grpSpPr bwMode="auto">
          <a:xfrm>
            <a:off x="4762500" y="2827337"/>
            <a:ext cx="590550" cy="1050925"/>
            <a:chOff x="3672" y="1834"/>
            <a:chExt cx="372" cy="662"/>
          </a:xfrm>
        </p:grpSpPr>
        <p:sp>
          <p:nvSpPr>
            <p:cNvPr id="16436" name="Rectangle 54"/>
            <p:cNvSpPr>
              <a:spLocks noChangeArrowheads="1"/>
            </p:cNvSpPr>
            <p:nvPr/>
          </p:nvSpPr>
          <p:spPr bwMode="auto">
            <a:xfrm>
              <a:off x="3672" y="1834"/>
              <a:ext cx="372" cy="662"/>
            </a:xfrm>
            <a:prstGeom prst="rect">
              <a:avLst/>
            </a:prstGeom>
            <a:noFill/>
            <a:ln w="31750" algn="ctr">
              <a:solidFill>
                <a:srgbClr val="00007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B6B8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37" name="Rectangle 55"/>
            <p:cNvSpPr>
              <a:spLocks noChangeArrowheads="1"/>
            </p:cNvSpPr>
            <p:nvPr/>
          </p:nvSpPr>
          <p:spPr bwMode="auto">
            <a:xfrm>
              <a:off x="3672" y="2124"/>
              <a:ext cx="372" cy="372"/>
            </a:xfrm>
            <a:prstGeom prst="rect">
              <a:avLst/>
            </a:prstGeom>
            <a:noFill/>
            <a:ln w="31750" algn="ctr">
              <a:solidFill>
                <a:srgbClr val="00007A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10" name="Freeform 56"/>
          <p:cNvSpPr>
            <a:spLocks/>
          </p:cNvSpPr>
          <p:nvPr/>
        </p:nvSpPr>
        <p:spPr bwMode="auto">
          <a:xfrm>
            <a:off x="1670050" y="2832100"/>
            <a:ext cx="2286000" cy="1050925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noFill/>
          <a:ln w="31750" cap="flat" cmpd="sng">
            <a:solidFill>
              <a:srgbClr val="00007A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11" name="Group 60"/>
          <p:cNvGrpSpPr>
            <a:grpSpLocks/>
          </p:cNvGrpSpPr>
          <p:nvPr/>
        </p:nvGrpSpPr>
        <p:grpSpPr bwMode="auto">
          <a:xfrm>
            <a:off x="1663700" y="3901107"/>
            <a:ext cx="2292350" cy="747093"/>
            <a:chOff x="176" y="2296"/>
            <a:chExt cx="1444" cy="576"/>
          </a:xfrm>
        </p:grpSpPr>
        <p:sp>
          <p:nvSpPr>
            <p:cNvPr id="16433" name="Rectangle 57"/>
            <p:cNvSpPr>
              <a:spLocks noChangeArrowheads="1"/>
            </p:cNvSpPr>
            <p:nvPr/>
          </p:nvSpPr>
          <p:spPr bwMode="auto">
            <a:xfrm>
              <a:off x="176" y="2296"/>
              <a:ext cx="1440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34" name="Line 58"/>
            <p:cNvSpPr>
              <a:spLocks noChangeShapeType="1"/>
            </p:cNvSpPr>
            <p:nvPr/>
          </p:nvSpPr>
          <p:spPr bwMode="auto">
            <a:xfrm>
              <a:off x="176" y="2320"/>
              <a:ext cx="0" cy="5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59"/>
            <p:cNvSpPr>
              <a:spLocks noChangeShapeType="1"/>
            </p:cNvSpPr>
            <p:nvPr/>
          </p:nvSpPr>
          <p:spPr bwMode="auto">
            <a:xfrm>
              <a:off x="1616" y="2320"/>
              <a:ext cx="4" cy="5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" name="Group 64"/>
          <p:cNvGrpSpPr>
            <a:grpSpLocks/>
          </p:cNvGrpSpPr>
          <p:nvPr/>
        </p:nvGrpSpPr>
        <p:grpSpPr bwMode="auto">
          <a:xfrm>
            <a:off x="3962399" y="2819400"/>
            <a:ext cx="819151" cy="1066800"/>
            <a:chOff x="1624" y="1632"/>
            <a:chExt cx="432" cy="672"/>
          </a:xfrm>
        </p:grpSpPr>
        <p:sp>
          <p:nvSpPr>
            <p:cNvPr id="16430" name="Rectangle 61"/>
            <p:cNvSpPr>
              <a:spLocks noChangeArrowheads="1"/>
            </p:cNvSpPr>
            <p:nvPr/>
          </p:nvSpPr>
          <p:spPr bwMode="auto">
            <a:xfrm>
              <a:off x="1624" y="1632"/>
              <a:ext cx="432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31" name="Line 62"/>
            <p:cNvSpPr>
              <a:spLocks noChangeShapeType="1"/>
            </p:cNvSpPr>
            <p:nvPr/>
          </p:nvSpPr>
          <p:spPr bwMode="auto">
            <a:xfrm>
              <a:off x="1632" y="1632"/>
              <a:ext cx="4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63"/>
            <p:cNvSpPr>
              <a:spLocks noChangeShapeType="1"/>
            </p:cNvSpPr>
            <p:nvPr/>
          </p:nvSpPr>
          <p:spPr bwMode="auto">
            <a:xfrm>
              <a:off x="1632" y="2296"/>
              <a:ext cx="414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" name="Group 65"/>
          <p:cNvGrpSpPr>
            <a:grpSpLocks/>
          </p:cNvGrpSpPr>
          <p:nvPr/>
        </p:nvGrpSpPr>
        <p:grpSpPr bwMode="auto">
          <a:xfrm>
            <a:off x="6400800" y="4368800"/>
            <a:ext cx="2209800" cy="736600"/>
            <a:chOff x="176" y="2296"/>
            <a:chExt cx="1440" cy="576"/>
          </a:xfrm>
        </p:grpSpPr>
        <p:sp>
          <p:nvSpPr>
            <p:cNvPr id="16427" name="Rectangle 66"/>
            <p:cNvSpPr>
              <a:spLocks noChangeArrowheads="1"/>
            </p:cNvSpPr>
            <p:nvPr/>
          </p:nvSpPr>
          <p:spPr bwMode="auto">
            <a:xfrm>
              <a:off x="176" y="2296"/>
              <a:ext cx="1440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8" name="Line 67"/>
            <p:cNvSpPr>
              <a:spLocks noChangeShapeType="1"/>
            </p:cNvSpPr>
            <p:nvPr/>
          </p:nvSpPr>
          <p:spPr bwMode="auto">
            <a:xfrm flipH="1">
              <a:off x="176" y="2320"/>
              <a:ext cx="0" cy="5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68"/>
            <p:cNvSpPr>
              <a:spLocks noChangeShapeType="1"/>
            </p:cNvSpPr>
            <p:nvPr/>
          </p:nvSpPr>
          <p:spPr bwMode="auto">
            <a:xfrm>
              <a:off x="1616" y="2320"/>
              <a:ext cx="0" cy="5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" name="Line 71"/>
          <p:cNvSpPr>
            <a:spLocks noChangeShapeType="1"/>
          </p:cNvSpPr>
          <p:nvPr/>
        </p:nvSpPr>
        <p:spPr bwMode="auto">
          <a:xfrm>
            <a:off x="7454900" y="24638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72"/>
          <p:cNvSpPr>
            <a:spLocks noChangeShapeType="1"/>
          </p:cNvSpPr>
          <p:nvPr/>
        </p:nvSpPr>
        <p:spPr bwMode="auto">
          <a:xfrm>
            <a:off x="8585200" y="4359275"/>
            <a:ext cx="90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73"/>
          <p:cNvSpPr>
            <a:spLocks noChangeShapeType="1"/>
          </p:cNvSpPr>
          <p:nvPr/>
        </p:nvSpPr>
        <p:spPr bwMode="auto">
          <a:xfrm>
            <a:off x="8636000" y="31750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Text Box 74"/>
          <p:cNvSpPr txBox="1">
            <a:spLocks noChangeArrowheads="1"/>
          </p:cNvSpPr>
          <p:nvPr/>
        </p:nvSpPr>
        <p:spPr bwMode="auto">
          <a:xfrm>
            <a:off x="1178068" y="6213764"/>
            <a:ext cx="45212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BẢN VẼ VẬT THỂ 1</a:t>
            </a:r>
          </a:p>
        </p:txBody>
      </p:sp>
      <p:sp>
        <p:nvSpPr>
          <p:cNvPr id="127" name="Text Box 75"/>
          <p:cNvSpPr txBox="1">
            <a:spLocks noChangeArrowheads="1"/>
          </p:cNvSpPr>
          <p:nvPr/>
        </p:nvSpPr>
        <p:spPr bwMode="auto">
          <a:xfrm>
            <a:off x="6400800" y="6179561"/>
            <a:ext cx="4127500" cy="584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 VẼ VẬT THỂ 2 </a:t>
            </a:r>
          </a:p>
        </p:txBody>
      </p:sp>
      <p:sp>
        <p:nvSpPr>
          <p:cNvPr id="128" name="Text Box 76"/>
          <p:cNvSpPr txBox="1">
            <a:spLocks noChangeArrowheads="1"/>
          </p:cNvSpPr>
          <p:nvPr/>
        </p:nvSpPr>
        <p:spPr bwMode="auto">
          <a:xfrm>
            <a:off x="292079" y="113332"/>
            <a:ext cx="2471933" cy="5847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 THỂ 1</a:t>
            </a:r>
          </a:p>
        </p:txBody>
      </p:sp>
      <p:sp>
        <p:nvSpPr>
          <p:cNvPr id="129" name="Text Box 77"/>
          <p:cNvSpPr txBox="1">
            <a:spLocks noChangeArrowheads="1"/>
          </p:cNvSpPr>
          <p:nvPr/>
        </p:nvSpPr>
        <p:spPr bwMode="auto">
          <a:xfrm>
            <a:off x="5268519" y="170588"/>
            <a:ext cx="23496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anose="020B0604020202020204" pitchFamily="34" charset="0"/>
              </a:rPr>
              <a:t>VẬT THỂ 2</a:t>
            </a:r>
          </a:p>
        </p:txBody>
      </p:sp>
      <p:sp>
        <p:nvSpPr>
          <p:cNvPr id="130" name="Line 78"/>
          <p:cNvSpPr>
            <a:spLocks noChangeShapeType="1"/>
          </p:cNvSpPr>
          <p:nvPr/>
        </p:nvSpPr>
        <p:spPr bwMode="auto">
          <a:xfrm>
            <a:off x="4356100" y="25908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Line 79"/>
          <p:cNvSpPr>
            <a:spLocks noChangeShapeType="1"/>
          </p:cNvSpPr>
          <p:nvPr/>
        </p:nvSpPr>
        <p:spPr bwMode="auto">
          <a:xfrm>
            <a:off x="1612900" y="4267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80"/>
          <p:cNvSpPr>
            <a:spLocks noChangeShapeType="1"/>
          </p:cNvSpPr>
          <p:nvPr/>
        </p:nvSpPr>
        <p:spPr bwMode="auto">
          <a:xfrm>
            <a:off x="9036050" y="2376862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81"/>
          <p:cNvSpPr>
            <a:spLocks noChangeShapeType="1"/>
          </p:cNvSpPr>
          <p:nvPr/>
        </p:nvSpPr>
        <p:spPr bwMode="auto">
          <a:xfrm>
            <a:off x="6178550" y="4741582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Freeform 2"/>
          <p:cNvSpPr>
            <a:spLocks/>
          </p:cNvSpPr>
          <p:nvPr/>
        </p:nvSpPr>
        <p:spPr bwMode="auto">
          <a:xfrm>
            <a:off x="7423150" y="2373313"/>
            <a:ext cx="2667000" cy="457200"/>
          </a:xfrm>
          <a:custGeom>
            <a:avLst/>
            <a:gdLst>
              <a:gd name="T0" fmla="*/ 0 w 1680"/>
              <a:gd name="T1" fmla="*/ 2147483646 h 288"/>
              <a:gd name="T2" fmla="*/ 2147483646 w 1680"/>
              <a:gd name="T3" fmla="*/ 0 h 288"/>
              <a:gd name="T4" fmla="*/ 2147483646 w 1680"/>
              <a:gd name="T5" fmla="*/ 214748364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288">
                <a:moveTo>
                  <a:pt x="0" y="12"/>
                </a:moveTo>
                <a:lnTo>
                  <a:pt x="1392" y="0"/>
                </a:lnTo>
                <a:lnTo>
                  <a:pt x="1680" y="28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6237288" y="849313"/>
            <a:ext cx="647700" cy="76993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8582025" y="63500"/>
            <a:ext cx="685800" cy="76993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8585200" y="2155825"/>
            <a:ext cx="685800" cy="76993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3" name="Line 16"/>
          <p:cNvSpPr>
            <a:spLocks noChangeShapeType="1"/>
          </p:cNvSpPr>
          <p:nvPr/>
        </p:nvSpPr>
        <p:spPr bwMode="auto">
          <a:xfrm>
            <a:off x="8870950" y="2011363"/>
            <a:ext cx="685800" cy="685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" name="Line 17"/>
          <p:cNvSpPr>
            <a:spLocks noChangeShapeType="1"/>
          </p:cNvSpPr>
          <p:nvPr/>
        </p:nvSpPr>
        <p:spPr bwMode="auto">
          <a:xfrm>
            <a:off x="8458200" y="17463"/>
            <a:ext cx="0" cy="7747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5" name="Group 77"/>
          <p:cNvGrpSpPr>
            <a:grpSpLocks/>
          </p:cNvGrpSpPr>
          <p:nvPr/>
        </p:nvGrpSpPr>
        <p:grpSpPr bwMode="auto">
          <a:xfrm>
            <a:off x="6965950" y="563563"/>
            <a:ext cx="3136900" cy="1778000"/>
            <a:chOff x="336" y="664"/>
            <a:chExt cx="1976" cy="1120"/>
          </a:xfrm>
        </p:grpSpPr>
        <p:sp>
          <p:nvSpPr>
            <p:cNvPr id="16416" name="Line 71"/>
            <p:cNvSpPr>
              <a:spLocks noChangeShapeType="1"/>
            </p:cNvSpPr>
            <p:nvPr/>
          </p:nvSpPr>
          <p:spPr bwMode="auto">
            <a:xfrm flipV="1">
              <a:off x="336" y="680"/>
              <a:ext cx="768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17" name="Group 76"/>
            <p:cNvGrpSpPr>
              <a:grpSpLocks/>
            </p:cNvGrpSpPr>
            <p:nvPr/>
          </p:nvGrpSpPr>
          <p:grpSpPr bwMode="auto">
            <a:xfrm>
              <a:off x="344" y="664"/>
              <a:ext cx="1968" cy="1120"/>
              <a:chOff x="336" y="664"/>
              <a:chExt cx="1968" cy="1120"/>
            </a:xfrm>
          </p:grpSpPr>
          <p:sp>
            <p:nvSpPr>
              <p:cNvPr id="16418" name="Freeform 5"/>
              <p:cNvSpPr>
                <a:spLocks/>
              </p:cNvSpPr>
              <p:nvPr/>
            </p:nvSpPr>
            <p:spPr bwMode="auto">
              <a:xfrm>
                <a:off x="336" y="1017"/>
                <a:ext cx="430" cy="761"/>
              </a:xfrm>
              <a:custGeom>
                <a:avLst/>
                <a:gdLst>
                  <a:gd name="T0" fmla="*/ 0 w 288"/>
                  <a:gd name="T1" fmla="*/ 1111 h 720"/>
                  <a:gd name="T2" fmla="*/ 0 w 288"/>
                  <a:gd name="T3" fmla="*/ 0 h 720"/>
                  <a:gd name="T4" fmla="*/ 262394 w 288"/>
                  <a:gd name="T5" fmla="*/ 735 h 720"/>
                  <a:gd name="T6" fmla="*/ 262394 w 288"/>
                  <a:gd name="T7" fmla="*/ 1843 h 720"/>
                  <a:gd name="T8" fmla="*/ 0 w 288"/>
                  <a:gd name="T9" fmla="*/ 1111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8" h="720">
                    <a:moveTo>
                      <a:pt x="0" y="432"/>
                    </a:moveTo>
                    <a:lnTo>
                      <a:pt x="0" y="0"/>
                    </a:lnTo>
                    <a:lnTo>
                      <a:pt x="288" y="288"/>
                    </a:lnTo>
                    <a:lnTo>
                      <a:pt x="288" y="720"/>
                    </a:lnTo>
                    <a:lnTo>
                      <a:pt x="0" y="432"/>
                    </a:lnTo>
                    <a:close/>
                  </a:path>
                </a:pathLst>
              </a:custGeom>
              <a:solidFill>
                <a:srgbClr val="FFFF99"/>
              </a:solidFill>
              <a:ln w="22225" cap="flat" cmpd="sng">
                <a:solidFill>
                  <a:srgbClr val="333333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19" name="Line 67"/>
              <p:cNvSpPr>
                <a:spLocks noChangeShapeType="1"/>
              </p:cNvSpPr>
              <p:nvPr/>
            </p:nvSpPr>
            <p:spPr bwMode="auto">
              <a:xfrm>
                <a:off x="768" y="1776"/>
                <a:ext cx="1536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68"/>
              <p:cNvSpPr>
                <a:spLocks noChangeShapeType="1"/>
              </p:cNvSpPr>
              <p:nvPr/>
            </p:nvSpPr>
            <p:spPr bwMode="auto">
              <a:xfrm flipV="1">
                <a:off x="768" y="968"/>
                <a:ext cx="768" cy="336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Line 69"/>
              <p:cNvSpPr>
                <a:spLocks noChangeShapeType="1"/>
              </p:cNvSpPr>
              <p:nvPr/>
            </p:nvSpPr>
            <p:spPr bwMode="auto">
              <a:xfrm>
                <a:off x="2304" y="1304"/>
                <a:ext cx="0" cy="48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Line 70"/>
              <p:cNvSpPr>
                <a:spLocks noChangeShapeType="1"/>
              </p:cNvSpPr>
              <p:nvPr/>
            </p:nvSpPr>
            <p:spPr bwMode="auto">
              <a:xfrm>
                <a:off x="1536" y="960"/>
                <a:ext cx="768" cy="336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Line 72"/>
              <p:cNvSpPr>
                <a:spLocks noChangeShapeType="1"/>
              </p:cNvSpPr>
              <p:nvPr/>
            </p:nvSpPr>
            <p:spPr bwMode="auto">
              <a:xfrm>
                <a:off x="1088" y="672"/>
                <a:ext cx="480" cy="277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Line 73"/>
              <p:cNvSpPr>
                <a:spLocks noChangeShapeType="1"/>
              </p:cNvSpPr>
              <p:nvPr/>
            </p:nvSpPr>
            <p:spPr bwMode="auto">
              <a:xfrm>
                <a:off x="1872" y="1008"/>
                <a:ext cx="432" cy="288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Line 74"/>
              <p:cNvSpPr>
                <a:spLocks noChangeShapeType="1"/>
              </p:cNvSpPr>
              <p:nvPr/>
            </p:nvSpPr>
            <p:spPr bwMode="auto">
              <a:xfrm>
                <a:off x="1104" y="664"/>
                <a:ext cx="768" cy="336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Line 75"/>
              <p:cNvSpPr>
                <a:spLocks noChangeShapeType="1"/>
              </p:cNvSpPr>
              <p:nvPr/>
            </p:nvSpPr>
            <p:spPr bwMode="auto">
              <a:xfrm>
                <a:off x="768" y="1344"/>
                <a:ext cx="0" cy="432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0" name="Line 10"/>
          <p:cNvSpPr>
            <a:spLocks noChangeShapeType="1"/>
          </p:cNvSpPr>
          <p:nvPr/>
        </p:nvSpPr>
        <p:spPr bwMode="auto">
          <a:xfrm>
            <a:off x="6578600" y="1693863"/>
            <a:ext cx="762000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92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92" decel="100000"/>
                                        <p:tgtEl>
                                          <p:spTgt spid="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19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19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1912938" y="2335213"/>
            <a:ext cx="4646612" cy="4031417"/>
            <a:chOff x="648" y="946"/>
            <a:chExt cx="2328" cy="2032"/>
          </a:xfrm>
        </p:grpSpPr>
        <p:sp>
          <p:nvSpPr>
            <p:cNvPr id="17438" name="Line 4"/>
            <p:cNvSpPr>
              <a:spLocks noChangeShapeType="1"/>
            </p:cNvSpPr>
            <p:nvPr/>
          </p:nvSpPr>
          <p:spPr bwMode="auto">
            <a:xfrm>
              <a:off x="1056" y="2594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39" name="Group 5"/>
            <p:cNvGrpSpPr>
              <a:grpSpLocks/>
            </p:cNvGrpSpPr>
            <p:nvPr/>
          </p:nvGrpSpPr>
          <p:grpSpPr bwMode="auto">
            <a:xfrm>
              <a:off x="648" y="946"/>
              <a:ext cx="2328" cy="2032"/>
              <a:chOff x="648" y="946"/>
              <a:chExt cx="2328" cy="2032"/>
            </a:xfrm>
          </p:grpSpPr>
          <p:sp>
            <p:nvSpPr>
              <p:cNvPr id="17440" name="Line 6"/>
              <p:cNvSpPr>
                <a:spLocks noChangeShapeType="1"/>
              </p:cNvSpPr>
              <p:nvPr/>
            </p:nvSpPr>
            <p:spPr bwMode="auto">
              <a:xfrm>
                <a:off x="2160" y="1200"/>
                <a:ext cx="0" cy="9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Line 7"/>
              <p:cNvSpPr>
                <a:spLocks noChangeShapeType="1"/>
              </p:cNvSpPr>
              <p:nvPr/>
            </p:nvSpPr>
            <p:spPr bwMode="auto">
              <a:xfrm flipV="1">
                <a:off x="2544" y="1200"/>
                <a:ext cx="0" cy="9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Line 8"/>
              <p:cNvSpPr>
                <a:spLocks noChangeShapeType="1"/>
              </p:cNvSpPr>
              <p:nvPr/>
            </p:nvSpPr>
            <p:spPr bwMode="auto">
              <a:xfrm>
                <a:off x="1632" y="1200"/>
                <a:ext cx="0" cy="9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Line 9"/>
              <p:cNvSpPr>
                <a:spLocks noChangeShapeType="1"/>
              </p:cNvSpPr>
              <p:nvPr/>
            </p:nvSpPr>
            <p:spPr bwMode="auto">
              <a:xfrm flipH="1">
                <a:off x="1296" y="1200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Line 10"/>
              <p:cNvSpPr>
                <a:spLocks noChangeShapeType="1"/>
              </p:cNvSpPr>
              <p:nvPr/>
            </p:nvSpPr>
            <p:spPr bwMode="auto">
              <a:xfrm flipH="1">
                <a:off x="1056" y="2112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Line 11"/>
              <p:cNvSpPr>
                <a:spLocks noChangeShapeType="1"/>
              </p:cNvSpPr>
              <p:nvPr/>
            </p:nvSpPr>
            <p:spPr bwMode="auto">
              <a:xfrm flipV="1">
                <a:off x="1056" y="1632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Line 12"/>
              <p:cNvSpPr>
                <a:spLocks noChangeShapeType="1"/>
              </p:cNvSpPr>
              <p:nvPr/>
            </p:nvSpPr>
            <p:spPr bwMode="auto">
              <a:xfrm flipV="1">
                <a:off x="1056" y="1200"/>
                <a:ext cx="240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Line 13"/>
              <p:cNvSpPr>
                <a:spLocks noChangeShapeType="1"/>
              </p:cNvSpPr>
              <p:nvPr/>
            </p:nvSpPr>
            <p:spPr bwMode="auto">
              <a:xfrm>
                <a:off x="1632" y="259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Line 14"/>
              <p:cNvSpPr>
                <a:spLocks noChangeShapeType="1"/>
              </p:cNvSpPr>
              <p:nvPr/>
            </p:nvSpPr>
            <p:spPr bwMode="auto">
              <a:xfrm flipH="1">
                <a:off x="1056" y="2978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Line 15"/>
              <p:cNvSpPr>
                <a:spLocks noChangeShapeType="1"/>
              </p:cNvSpPr>
              <p:nvPr/>
            </p:nvSpPr>
            <p:spPr bwMode="auto">
              <a:xfrm>
                <a:off x="1056" y="259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Line 16"/>
              <p:cNvSpPr>
                <a:spLocks noChangeShapeType="1"/>
              </p:cNvSpPr>
              <p:nvPr/>
            </p:nvSpPr>
            <p:spPr bwMode="auto">
              <a:xfrm>
                <a:off x="1296" y="259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Line 17"/>
              <p:cNvSpPr>
                <a:spLocks noChangeShapeType="1"/>
              </p:cNvSpPr>
              <p:nvPr/>
            </p:nvSpPr>
            <p:spPr bwMode="auto">
              <a:xfrm>
                <a:off x="2160" y="1216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Line 18"/>
              <p:cNvSpPr>
                <a:spLocks noChangeShapeType="1"/>
              </p:cNvSpPr>
              <p:nvPr/>
            </p:nvSpPr>
            <p:spPr bwMode="auto">
              <a:xfrm flipV="1">
                <a:off x="2160" y="211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Line 19"/>
              <p:cNvSpPr>
                <a:spLocks noChangeShapeType="1"/>
              </p:cNvSpPr>
              <p:nvPr/>
            </p:nvSpPr>
            <p:spPr bwMode="auto">
              <a:xfrm>
                <a:off x="2160" y="163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Line 20"/>
              <p:cNvSpPr>
                <a:spLocks noChangeShapeType="1"/>
              </p:cNvSpPr>
              <p:nvPr/>
            </p:nvSpPr>
            <p:spPr bwMode="auto">
              <a:xfrm>
                <a:off x="888" y="1379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Line 21"/>
              <p:cNvSpPr>
                <a:spLocks noChangeShapeType="1"/>
              </p:cNvSpPr>
              <p:nvPr/>
            </p:nvSpPr>
            <p:spPr bwMode="auto">
              <a:xfrm flipH="1" flipV="1">
                <a:off x="961" y="2723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Line 22"/>
              <p:cNvSpPr>
                <a:spLocks noChangeShapeType="1"/>
              </p:cNvSpPr>
              <p:nvPr/>
            </p:nvSpPr>
            <p:spPr bwMode="auto">
              <a:xfrm flipV="1">
                <a:off x="1560" y="2748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Line 23"/>
              <p:cNvSpPr>
                <a:spLocks noChangeShapeType="1"/>
              </p:cNvSpPr>
              <p:nvPr/>
            </p:nvSpPr>
            <p:spPr bwMode="auto">
              <a:xfrm flipV="1">
                <a:off x="2504" y="1229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Line 24"/>
              <p:cNvSpPr>
                <a:spLocks noChangeShapeType="1"/>
              </p:cNvSpPr>
              <p:nvPr/>
            </p:nvSpPr>
            <p:spPr bwMode="auto">
              <a:xfrm flipV="1">
                <a:off x="2515" y="1766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Text Box 25"/>
              <p:cNvSpPr txBox="1">
                <a:spLocks noChangeArrowheads="1"/>
              </p:cNvSpPr>
              <p:nvPr/>
            </p:nvSpPr>
            <p:spPr bwMode="auto">
              <a:xfrm>
                <a:off x="648" y="1091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7460" name="Text Box 26"/>
              <p:cNvSpPr txBox="1">
                <a:spLocks noChangeArrowheads="1"/>
              </p:cNvSpPr>
              <p:nvPr/>
            </p:nvSpPr>
            <p:spPr bwMode="auto">
              <a:xfrm>
                <a:off x="769" y="2419"/>
                <a:ext cx="240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7461" name="Text Box 27"/>
              <p:cNvSpPr txBox="1">
                <a:spLocks noChangeArrowheads="1"/>
              </p:cNvSpPr>
              <p:nvPr/>
            </p:nvSpPr>
            <p:spPr bwMode="auto">
              <a:xfrm>
                <a:off x="1691" y="2419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7462" name="Text Box 28"/>
              <p:cNvSpPr txBox="1">
                <a:spLocks noChangeArrowheads="1"/>
              </p:cNvSpPr>
              <p:nvPr/>
            </p:nvSpPr>
            <p:spPr bwMode="auto">
              <a:xfrm>
                <a:off x="2640" y="946"/>
                <a:ext cx="240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7463" name="Text Box 29"/>
              <p:cNvSpPr txBox="1">
                <a:spLocks noChangeArrowheads="1"/>
              </p:cNvSpPr>
              <p:nvPr/>
            </p:nvSpPr>
            <p:spPr bwMode="auto">
              <a:xfrm>
                <a:off x="2640" y="1440"/>
                <a:ext cx="336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  <p:grpSp>
        <p:nvGrpSpPr>
          <p:cNvPr id="17411" name="Group 30"/>
          <p:cNvGrpSpPr>
            <a:grpSpLocks/>
          </p:cNvGrpSpPr>
          <p:nvPr/>
        </p:nvGrpSpPr>
        <p:grpSpPr bwMode="auto">
          <a:xfrm>
            <a:off x="7010400" y="2457450"/>
            <a:ext cx="3429000" cy="3048000"/>
            <a:chOff x="3308" y="1128"/>
            <a:chExt cx="1718" cy="1536"/>
          </a:xfrm>
        </p:grpSpPr>
        <p:sp>
          <p:nvSpPr>
            <p:cNvPr id="17416" name="Line 31"/>
            <p:cNvSpPr>
              <a:spLocks noChangeShapeType="1"/>
            </p:cNvSpPr>
            <p:nvPr/>
          </p:nvSpPr>
          <p:spPr bwMode="auto">
            <a:xfrm flipH="1" flipV="1">
              <a:off x="3696" y="1976"/>
              <a:ext cx="33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17" name="Group 32"/>
            <p:cNvGrpSpPr>
              <a:grpSpLocks/>
            </p:cNvGrpSpPr>
            <p:nvPr/>
          </p:nvGrpSpPr>
          <p:grpSpPr bwMode="auto">
            <a:xfrm>
              <a:off x="3308" y="1128"/>
              <a:ext cx="1718" cy="1536"/>
              <a:chOff x="3308" y="1128"/>
              <a:chExt cx="1718" cy="1536"/>
            </a:xfrm>
          </p:grpSpPr>
          <p:grpSp>
            <p:nvGrpSpPr>
              <p:cNvPr id="17418" name="Group 33"/>
              <p:cNvGrpSpPr>
                <a:grpSpLocks/>
              </p:cNvGrpSpPr>
              <p:nvPr/>
            </p:nvGrpSpPr>
            <p:grpSpPr bwMode="auto">
              <a:xfrm>
                <a:off x="4272" y="1560"/>
                <a:ext cx="336" cy="192"/>
                <a:chOff x="5040" y="2592"/>
                <a:chExt cx="336" cy="192"/>
              </a:xfrm>
            </p:grpSpPr>
            <p:sp>
              <p:nvSpPr>
                <p:cNvPr id="1743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5040" y="2784"/>
                  <a:ext cx="336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7" name="Line 35"/>
                <p:cNvSpPr>
                  <a:spLocks noChangeShapeType="1"/>
                </p:cNvSpPr>
                <p:nvPr/>
              </p:nvSpPr>
              <p:spPr bwMode="auto">
                <a:xfrm>
                  <a:off x="5088" y="2592"/>
                  <a:ext cx="288" cy="19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19" name="Line 36"/>
              <p:cNvSpPr>
                <a:spLocks noChangeShapeType="1"/>
              </p:cNvSpPr>
              <p:nvPr/>
            </p:nvSpPr>
            <p:spPr bwMode="auto">
              <a:xfrm>
                <a:off x="4608" y="1752"/>
                <a:ext cx="0" cy="9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Line 37"/>
              <p:cNvSpPr>
                <a:spLocks noChangeShapeType="1"/>
              </p:cNvSpPr>
              <p:nvPr/>
            </p:nvSpPr>
            <p:spPr bwMode="auto">
              <a:xfrm flipH="1">
                <a:off x="4032" y="2664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Line 38"/>
              <p:cNvSpPr>
                <a:spLocks noChangeShapeType="1"/>
              </p:cNvSpPr>
              <p:nvPr/>
            </p:nvSpPr>
            <p:spPr bwMode="auto">
              <a:xfrm flipV="1">
                <a:off x="4032" y="2184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Line 39"/>
              <p:cNvSpPr>
                <a:spLocks noChangeShapeType="1"/>
              </p:cNvSpPr>
              <p:nvPr/>
            </p:nvSpPr>
            <p:spPr bwMode="auto">
              <a:xfrm flipV="1">
                <a:off x="4032" y="1752"/>
                <a:ext cx="240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3" name="Line 40"/>
              <p:cNvSpPr>
                <a:spLocks noChangeShapeType="1"/>
              </p:cNvSpPr>
              <p:nvPr/>
            </p:nvSpPr>
            <p:spPr bwMode="auto">
              <a:xfrm flipH="1" flipV="1">
                <a:off x="3984" y="1560"/>
                <a:ext cx="288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Line 41"/>
              <p:cNvSpPr>
                <a:spLocks noChangeShapeType="1"/>
              </p:cNvSpPr>
              <p:nvPr/>
            </p:nvSpPr>
            <p:spPr bwMode="auto">
              <a:xfrm>
                <a:off x="3696" y="1992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Line 42"/>
              <p:cNvSpPr>
                <a:spLocks noChangeShapeType="1"/>
              </p:cNvSpPr>
              <p:nvPr/>
            </p:nvSpPr>
            <p:spPr bwMode="auto">
              <a:xfrm>
                <a:off x="3984" y="1560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Line 43"/>
              <p:cNvSpPr>
                <a:spLocks noChangeShapeType="1"/>
              </p:cNvSpPr>
              <p:nvPr/>
            </p:nvSpPr>
            <p:spPr bwMode="auto">
              <a:xfrm flipH="1" flipV="1">
                <a:off x="3696" y="2472"/>
                <a:ext cx="336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Line 44"/>
              <p:cNvSpPr>
                <a:spLocks noChangeShapeType="1"/>
              </p:cNvSpPr>
              <p:nvPr/>
            </p:nvSpPr>
            <p:spPr bwMode="auto">
              <a:xfrm flipV="1">
                <a:off x="4320" y="1464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Line 45"/>
              <p:cNvSpPr>
                <a:spLocks noChangeShapeType="1"/>
              </p:cNvSpPr>
              <p:nvPr/>
            </p:nvSpPr>
            <p:spPr bwMode="auto">
              <a:xfrm flipV="1">
                <a:off x="4567" y="2040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Line 46"/>
              <p:cNvSpPr>
                <a:spLocks noChangeShapeType="1"/>
              </p:cNvSpPr>
              <p:nvPr/>
            </p:nvSpPr>
            <p:spPr bwMode="auto">
              <a:xfrm flipH="1" flipV="1">
                <a:off x="3579" y="2194"/>
                <a:ext cx="165" cy="1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Text Box 47"/>
              <p:cNvSpPr txBox="1">
                <a:spLocks noChangeArrowheads="1"/>
              </p:cNvSpPr>
              <p:nvPr/>
            </p:nvSpPr>
            <p:spPr bwMode="auto">
              <a:xfrm>
                <a:off x="3308" y="1901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7431" name="Text Box 48"/>
              <p:cNvSpPr txBox="1">
                <a:spLocks noChangeArrowheads="1"/>
              </p:cNvSpPr>
              <p:nvPr/>
            </p:nvSpPr>
            <p:spPr bwMode="auto">
              <a:xfrm>
                <a:off x="3408" y="1320"/>
                <a:ext cx="240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7432" name="Text Box 49"/>
              <p:cNvSpPr txBox="1">
                <a:spLocks noChangeArrowheads="1"/>
              </p:cNvSpPr>
              <p:nvPr/>
            </p:nvSpPr>
            <p:spPr bwMode="auto">
              <a:xfrm>
                <a:off x="4464" y="1128"/>
                <a:ext cx="192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7433" name="Text Box 50"/>
              <p:cNvSpPr txBox="1">
                <a:spLocks noChangeArrowheads="1"/>
              </p:cNvSpPr>
              <p:nvPr/>
            </p:nvSpPr>
            <p:spPr bwMode="auto">
              <a:xfrm>
                <a:off x="4738" y="1748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7434" name="Line 51"/>
              <p:cNvSpPr>
                <a:spLocks noChangeShapeType="1"/>
              </p:cNvSpPr>
              <p:nvPr/>
            </p:nvSpPr>
            <p:spPr bwMode="auto">
              <a:xfrm flipH="1">
                <a:off x="3696" y="1560"/>
                <a:ext cx="288" cy="43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Line 52"/>
              <p:cNvSpPr>
                <a:spLocks noChangeShapeType="1"/>
              </p:cNvSpPr>
              <p:nvPr/>
            </p:nvSpPr>
            <p:spPr bwMode="auto">
              <a:xfrm flipH="1" flipV="1">
                <a:off x="3696" y="165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12" name="Line 53"/>
          <p:cNvSpPr>
            <a:spLocks noChangeShapeType="1"/>
          </p:cNvSpPr>
          <p:nvPr/>
        </p:nvSpPr>
        <p:spPr bwMode="auto">
          <a:xfrm>
            <a:off x="4398963" y="2513013"/>
            <a:ext cx="0" cy="390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4"/>
          <p:cNvSpPr>
            <a:spLocks noChangeShapeType="1"/>
          </p:cNvSpPr>
          <p:nvPr/>
        </p:nvSpPr>
        <p:spPr bwMode="auto">
          <a:xfrm>
            <a:off x="2152650" y="5124450"/>
            <a:ext cx="4406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5859" y="175919"/>
            <a:ext cx="11087100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Bài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tập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53</a:t>
            </a:r>
          </a:p>
          <a:p>
            <a:pPr eaLnBrk="1" hangingPunct="1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vật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bản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chiếu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nó.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Hãy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đánh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dấu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(X)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vào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bảng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chỉ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̣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giữa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mặt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vật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với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các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hình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chiếu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1, 2, 3, 4, 5</a:t>
            </a:r>
          </a:p>
        </p:txBody>
      </p:sp>
    </p:spTree>
  </p:cSld>
  <p:clrMapOvr>
    <a:masterClrMapping/>
  </p:clrMapOvr>
  <p:transition advTm="1874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325" y="47794"/>
            <a:ext cx="2124013" cy="86177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BÀI TẬP 1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02E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SGK TRANG 53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3640138" y="282575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3106738" y="2825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2725738" y="1730375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2725738" y="968375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2725738" y="282575"/>
            <a:ext cx="3810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640138" y="24384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2725738" y="30480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2725738" y="24384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2725738" y="24384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3106738" y="24384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4554538" y="282575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4554538" y="282575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4554538" y="1730375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5164138" y="282575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4554538" y="968375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8364538" y="1501775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>
            <a:off x="7831138" y="15017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H="1">
            <a:off x="7450138" y="2949575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 flipV="1">
            <a:off x="7450138" y="2187575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V="1">
            <a:off x="7450138" y="1501775"/>
            <a:ext cx="3810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flipH="1" flipV="1">
            <a:off x="7373938" y="1196975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H="1" flipV="1">
            <a:off x="6916738" y="1882775"/>
            <a:ext cx="533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flipH="1">
            <a:off x="6916738" y="1196975"/>
            <a:ext cx="4572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6916738" y="1882775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>
            <a:off x="7373938" y="11969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7907338" y="1196975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29"/>
          <p:cNvSpPr>
            <a:spLocks noChangeShapeType="1"/>
          </p:cNvSpPr>
          <p:nvPr/>
        </p:nvSpPr>
        <p:spPr bwMode="auto">
          <a:xfrm flipH="1" flipV="1">
            <a:off x="6916738" y="2644775"/>
            <a:ext cx="533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2573338" y="1044575"/>
            <a:ext cx="457200" cy="228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Line 31"/>
          <p:cNvSpPr>
            <a:spLocks noChangeShapeType="1"/>
          </p:cNvSpPr>
          <p:nvPr/>
        </p:nvSpPr>
        <p:spPr bwMode="auto">
          <a:xfrm flipH="1" flipV="1">
            <a:off x="2573338" y="25146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Line 32"/>
          <p:cNvSpPr>
            <a:spLocks noChangeShapeType="1"/>
          </p:cNvSpPr>
          <p:nvPr/>
        </p:nvSpPr>
        <p:spPr bwMode="auto">
          <a:xfrm flipV="1">
            <a:off x="3487738" y="25146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 flipV="1">
            <a:off x="5011738" y="358775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 flipV="1">
            <a:off x="5011738" y="1196975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2116138" y="739775"/>
            <a:ext cx="457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2192338" y="2209800"/>
            <a:ext cx="381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3830638" y="2349500"/>
            <a:ext cx="457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5392738" y="53975"/>
            <a:ext cx="381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5392738" y="815975"/>
            <a:ext cx="53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472" name="Line 40"/>
          <p:cNvSpPr>
            <a:spLocks noChangeShapeType="1"/>
          </p:cNvSpPr>
          <p:nvPr/>
        </p:nvSpPr>
        <p:spPr bwMode="auto">
          <a:xfrm flipV="1">
            <a:off x="7983538" y="1016000"/>
            <a:ext cx="5334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>
            <a:off x="8212138" y="2187575"/>
            <a:ext cx="685800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Line 42"/>
          <p:cNvSpPr>
            <a:spLocks noChangeShapeType="1"/>
          </p:cNvSpPr>
          <p:nvPr/>
        </p:nvSpPr>
        <p:spPr bwMode="auto">
          <a:xfrm flipH="1" flipV="1">
            <a:off x="6611938" y="1196975"/>
            <a:ext cx="682625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Line 43"/>
          <p:cNvSpPr>
            <a:spLocks noChangeShapeType="1"/>
          </p:cNvSpPr>
          <p:nvPr/>
        </p:nvSpPr>
        <p:spPr bwMode="auto">
          <a:xfrm flipH="1" flipV="1">
            <a:off x="6611938" y="2111375"/>
            <a:ext cx="50800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6365875" y="1601788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6324600" y="696913"/>
            <a:ext cx="381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8139113" y="568325"/>
            <a:ext cx="533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8770938" y="2025650"/>
            <a:ext cx="45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aphicFrame>
        <p:nvGraphicFramePr>
          <p:cNvPr id="12511" name="Group 223"/>
          <p:cNvGraphicFramePr>
            <a:graphicFrameLocks noGrp="1"/>
          </p:cNvGraphicFramePr>
          <p:nvPr/>
        </p:nvGraphicFramePr>
        <p:xfrm>
          <a:off x="1066800" y="3597275"/>
          <a:ext cx="10109201" cy="3108348"/>
        </p:xfrm>
        <a:graphic>
          <a:graphicData uri="http://schemas.openxmlformats.org/drawingml/2006/table">
            <a:tbl>
              <a:tblPr/>
              <a:tblGrid>
                <a:gridCol w="2895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384" name="Text Box 96"/>
          <p:cNvSpPr txBox="1">
            <a:spLocks noChangeArrowheads="1"/>
          </p:cNvSpPr>
          <p:nvPr/>
        </p:nvSpPr>
        <p:spPr bwMode="auto">
          <a:xfrm>
            <a:off x="203202" y="2700407"/>
            <a:ext cx="1981200" cy="70788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Bảng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385" name="Line 97"/>
          <p:cNvSpPr>
            <a:spLocks noChangeShapeType="1"/>
          </p:cNvSpPr>
          <p:nvPr/>
        </p:nvSpPr>
        <p:spPr bwMode="auto">
          <a:xfrm flipH="1" flipV="1">
            <a:off x="8059738" y="2416175"/>
            <a:ext cx="8382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7" name="Line 99"/>
          <p:cNvSpPr>
            <a:spLocks noChangeShapeType="1"/>
          </p:cNvSpPr>
          <p:nvPr/>
        </p:nvSpPr>
        <p:spPr bwMode="auto">
          <a:xfrm>
            <a:off x="7831138" y="663575"/>
            <a:ext cx="0" cy="685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8" name="Line 100"/>
          <p:cNvSpPr>
            <a:spLocks noChangeShapeType="1"/>
          </p:cNvSpPr>
          <p:nvPr/>
        </p:nvSpPr>
        <p:spPr bwMode="auto">
          <a:xfrm>
            <a:off x="7297738" y="663575"/>
            <a:ext cx="0" cy="990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" name="Line 102"/>
          <p:cNvSpPr>
            <a:spLocks noChangeShapeType="1"/>
          </p:cNvSpPr>
          <p:nvPr/>
        </p:nvSpPr>
        <p:spPr bwMode="auto">
          <a:xfrm>
            <a:off x="5849938" y="2492375"/>
            <a:ext cx="11430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" name="Line 103"/>
          <p:cNvSpPr>
            <a:spLocks noChangeShapeType="1"/>
          </p:cNvSpPr>
          <p:nvPr/>
        </p:nvSpPr>
        <p:spPr bwMode="auto">
          <a:xfrm>
            <a:off x="6002338" y="1654175"/>
            <a:ext cx="11430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0" name="Text Box 92"/>
          <p:cNvSpPr txBox="1">
            <a:spLocks noChangeArrowheads="1"/>
          </p:cNvSpPr>
          <p:nvPr/>
        </p:nvSpPr>
        <p:spPr bwMode="auto">
          <a:xfrm>
            <a:off x="8237538" y="41148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383" name="Text Box 95"/>
          <p:cNvSpPr txBox="1">
            <a:spLocks noChangeArrowheads="1"/>
          </p:cNvSpPr>
          <p:nvPr/>
        </p:nvSpPr>
        <p:spPr bwMode="auto">
          <a:xfrm>
            <a:off x="10104438" y="614362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381" name="Text Box 93"/>
          <p:cNvSpPr txBox="1">
            <a:spLocks noChangeArrowheads="1"/>
          </p:cNvSpPr>
          <p:nvPr/>
        </p:nvSpPr>
        <p:spPr bwMode="auto">
          <a:xfrm>
            <a:off x="6324600" y="51196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393" name="Text Box 105"/>
          <p:cNvSpPr txBox="1">
            <a:spLocks noChangeArrowheads="1"/>
          </p:cNvSpPr>
          <p:nvPr/>
        </p:nvSpPr>
        <p:spPr bwMode="auto">
          <a:xfrm>
            <a:off x="4452938" y="4657725"/>
            <a:ext cx="66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382" name="Text Box 94"/>
          <p:cNvSpPr txBox="1">
            <a:spLocks noChangeArrowheads="1"/>
          </p:cNvSpPr>
          <p:nvPr/>
        </p:nvSpPr>
        <p:spPr bwMode="auto">
          <a:xfrm>
            <a:off x="4440238" y="564832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4" name="Text Box 104"/>
          <p:cNvSpPr txBox="1">
            <a:spLocks noChangeArrowheads="1"/>
          </p:cNvSpPr>
          <p:nvPr/>
        </p:nvSpPr>
        <p:spPr bwMode="auto">
          <a:xfrm>
            <a:off x="2725738" y="1838980"/>
            <a:ext cx="3656918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Hướng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chiếu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trái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 Box 104"/>
          <p:cNvSpPr txBox="1">
            <a:spLocks noChangeArrowheads="1"/>
          </p:cNvSpPr>
          <p:nvPr/>
        </p:nvSpPr>
        <p:spPr bwMode="auto">
          <a:xfrm>
            <a:off x="7297737" y="98978"/>
            <a:ext cx="3878263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Hướng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chiếu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 Box 104"/>
          <p:cNvSpPr txBox="1">
            <a:spLocks noChangeArrowheads="1"/>
          </p:cNvSpPr>
          <p:nvPr/>
        </p:nvSpPr>
        <p:spPr bwMode="auto">
          <a:xfrm>
            <a:off x="7197725" y="3025774"/>
            <a:ext cx="3978275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Hướng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chiếu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̀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trước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66800" y="3563938"/>
            <a:ext cx="2895600" cy="498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63" name="Text Box 48"/>
          <p:cNvSpPr txBox="1">
            <a:spLocks noChangeArrowheads="1"/>
          </p:cNvSpPr>
          <p:nvPr/>
        </p:nvSpPr>
        <p:spPr bwMode="auto">
          <a:xfrm>
            <a:off x="1035050" y="3713163"/>
            <a:ext cx="16906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chiếu</a:t>
            </a:r>
          </a:p>
        </p:txBody>
      </p:sp>
      <p:sp>
        <p:nvSpPr>
          <p:cNvPr id="18564" name="Text Box 49"/>
          <p:cNvSpPr txBox="1">
            <a:spLocks noChangeArrowheads="1"/>
          </p:cNvSpPr>
          <p:nvPr/>
        </p:nvSpPr>
        <p:spPr bwMode="auto">
          <a:xfrm>
            <a:off x="2439988" y="3549650"/>
            <a:ext cx="16716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Hướng chiếu</a:t>
            </a:r>
          </a:p>
        </p:txBody>
      </p:sp>
    </p:spTree>
    <p:custDataLst>
      <p:tags r:id="rId1"/>
    </p:custDataLst>
  </p:cSld>
  <p:clrMapOvr>
    <a:masterClrMapping/>
  </p:clrMapOvr>
  <p:transition advTm="420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8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8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3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8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9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8" presetClass="emph" presetSubtype="0" repeatCount="300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7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8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3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77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2.96296E-6 L -2.70833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8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5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1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2.59259E-6 L -2.70833E-6 -0.07222 " pathEditMode="relative" rAng="0" ptsTypes="AA">
                                      <p:cBhvr>
                                        <p:cTn id="1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3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8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8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1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9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7" grpId="0"/>
      <p:bldP spid="18468" grpId="0"/>
      <p:bldP spid="18469" grpId="0"/>
      <p:bldP spid="18470" grpId="0"/>
      <p:bldP spid="18471" grpId="0"/>
      <p:bldP spid="18476" grpId="0"/>
      <p:bldP spid="18476" grpId="1"/>
      <p:bldP spid="18477" grpId="0"/>
      <p:bldP spid="18477" grpId="1"/>
      <p:bldP spid="18477" grpId="2"/>
      <p:bldP spid="18477" grpId="3"/>
      <p:bldP spid="18478" grpId="0"/>
      <p:bldP spid="18478" grpId="1"/>
      <p:bldP spid="18479" grpId="0"/>
      <p:bldP spid="18479" grpId="1"/>
      <p:bldP spid="12380" grpId="0"/>
      <p:bldP spid="12383" grpId="0"/>
      <p:bldP spid="12381" grpId="0"/>
      <p:bldP spid="12393" grpId="0"/>
      <p:bldP spid="123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7950"/>
            <a:ext cx="6477000" cy="563563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BƯỚC TIẾN HÀNH: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5" name="Rectangle 3"/>
          <p:cNvSpPr txBox="1">
            <a:spLocks noChangeArrowheads="1"/>
          </p:cNvSpPr>
          <p:nvPr/>
        </p:nvSpPr>
        <p:spPr bwMode="auto">
          <a:xfrm>
            <a:off x="723900" y="685800"/>
            <a:ext cx="6477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9763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04888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79525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54163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113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685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257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829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1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Vẽ hình chiếu cuả vật thể: </a:t>
            </a:r>
          </a:p>
        </p:txBody>
      </p: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1455372" y="1908859"/>
            <a:ext cx="1556658" cy="646331"/>
          </a:xfrm>
          <a:prstGeom prst="rect">
            <a:avLst/>
          </a:prstGeom>
          <a:solidFill>
            <a:srgbClr val="D3D3D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ý: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0959" y="1752600"/>
            <a:ext cx="7667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</a:t>
            </a:r>
            <a:endParaRPr lang="en-US" altLang="en-US" sz="5400" dirty="0"/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38100" y="2819400"/>
            <a:ext cx="11258550" cy="3946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  <a:defRPr/>
            </a:pPr>
            <a:r>
              <a:rPr lang="en-US" altLang="en-US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31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31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31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14300" indent="0">
              <a:buFont typeface="Arial" panose="020B0604020202020204" pitchFamily="34" charset="0"/>
              <a:buNone/>
              <a:defRPr/>
            </a:pPr>
            <a:endParaRPr lang="en-US" altLang="en-US" sz="900" b="1" dirty="0" smtClean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31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3100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sz="31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1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</a:t>
            </a:r>
            <a:r>
              <a:rPr lang="en-US" altLang="en-US" sz="31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0,25mm.</a:t>
            </a:r>
          </a:p>
          <a:p>
            <a:pPr>
              <a:defRPr/>
            </a:pPr>
            <a:endParaRPr lang="en-US" altLang="en-US" sz="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3100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en-US" sz="31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sz="31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altLang="en-US" sz="3100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sót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0,5mm.</a:t>
            </a:r>
            <a:endParaRPr lang="en-US" altLang="en-US" sz="9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Font typeface="Arial" panose="020B0604020202020204" pitchFamily="34" charset="0"/>
              <a:buNone/>
              <a:defRPr/>
            </a:pPr>
            <a:r>
              <a:rPr lang="en-US" altLang="en-US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31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altLang="en-US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altLang="en-US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altLang="en-US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altLang="en-US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100" b="1" dirty="0" err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altLang="en-US" sz="31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Freeform 2"/>
          <p:cNvSpPr>
            <a:spLocks/>
          </p:cNvSpPr>
          <p:nvPr/>
        </p:nvSpPr>
        <p:spPr bwMode="auto">
          <a:xfrm>
            <a:off x="7785100" y="2362200"/>
            <a:ext cx="2667000" cy="457200"/>
          </a:xfrm>
          <a:custGeom>
            <a:avLst/>
            <a:gdLst>
              <a:gd name="T0" fmla="*/ 0 w 1680"/>
              <a:gd name="T1" fmla="*/ 2147483646 h 288"/>
              <a:gd name="T2" fmla="*/ 2147483646 w 1680"/>
              <a:gd name="T3" fmla="*/ 0 h 288"/>
              <a:gd name="T4" fmla="*/ 2147483646 w 1680"/>
              <a:gd name="T5" fmla="*/ 214748364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288">
                <a:moveTo>
                  <a:pt x="0" y="12"/>
                </a:moveTo>
                <a:lnTo>
                  <a:pt x="1392" y="0"/>
                </a:lnTo>
                <a:lnTo>
                  <a:pt x="1680" y="28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3"/>
          <p:cNvSpPr>
            <a:spLocks/>
          </p:cNvSpPr>
          <p:nvPr/>
        </p:nvSpPr>
        <p:spPr bwMode="auto">
          <a:xfrm>
            <a:off x="7670800" y="2381250"/>
            <a:ext cx="3149600" cy="381000"/>
          </a:xfrm>
          <a:custGeom>
            <a:avLst/>
            <a:gdLst>
              <a:gd name="T0" fmla="*/ 2147483646 w 1680"/>
              <a:gd name="T1" fmla="*/ 2147483646 h 288"/>
              <a:gd name="T2" fmla="*/ 2147483646 w 1680"/>
              <a:gd name="T3" fmla="*/ 0 h 288"/>
              <a:gd name="T4" fmla="*/ 0 w 1680"/>
              <a:gd name="T5" fmla="*/ 0 h 288"/>
              <a:gd name="T6" fmla="*/ 2147483646 w 1680"/>
              <a:gd name="T7" fmla="*/ 2147483646 h 288"/>
              <a:gd name="T8" fmla="*/ 2147483646 w 1680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288">
                <a:moveTo>
                  <a:pt x="1680" y="288"/>
                </a:moveTo>
                <a:lnTo>
                  <a:pt x="1392" y="0"/>
                </a:lnTo>
                <a:lnTo>
                  <a:pt x="0" y="0"/>
                </a:lnTo>
                <a:lnTo>
                  <a:pt x="288" y="288"/>
                </a:lnTo>
                <a:lnTo>
                  <a:pt x="1680" y="288"/>
                </a:lnTo>
                <a:close/>
              </a:path>
            </a:pathLst>
          </a:custGeom>
          <a:solidFill>
            <a:schemeClr val="folHlink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Freeform 4"/>
          <p:cNvSpPr>
            <a:spLocks/>
          </p:cNvSpPr>
          <p:nvPr/>
        </p:nvSpPr>
        <p:spPr bwMode="auto">
          <a:xfrm>
            <a:off x="7683500" y="1149350"/>
            <a:ext cx="26670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 rot="-183057">
            <a:off x="7642225" y="1630363"/>
            <a:ext cx="520700" cy="1181100"/>
          </a:xfrm>
          <a:custGeom>
            <a:avLst/>
            <a:gdLst>
              <a:gd name="T0" fmla="*/ 0 w 288"/>
              <a:gd name="T1" fmla="*/ 2147483646 h 720"/>
              <a:gd name="T2" fmla="*/ 0 w 288"/>
              <a:gd name="T3" fmla="*/ 0 h 720"/>
              <a:gd name="T4" fmla="*/ 2147483646 w 288"/>
              <a:gd name="T5" fmla="*/ 2147483646 h 720"/>
              <a:gd name="T6" fmla="*/ 2147483646 w 288"/>
              <a:gd name="T7" fmla="*/ 2147483646 h 720"/>
              <a:gd name="T8" fmla="*/ 0 w 288"/>
              <a:gd name="T9" fmla="*/ 2147483646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720">
                <a:moveTo>
                  <a:pt x="0" y="432"/>
                </a:moveTo>
                <a:lnTo>
                  <a:pt x="0" y="0"/>
                </a:lnTo>
                <a:lnTo>
                  <a:pt x="288" y="288"/>
                </a:lnTo>
                <a:lnTo>
                  <a:pt x="288" y="720"/>
                </a:lnTo>
                <a:lnTo>
                  <a:pt x="0" y="432"/>
                </a:lnTo>
                <a:close/>
              </a:path>
            </a:pathLst>
          </a:custGeom>
          <a:solidFill>
            <a:srgbClr val="FF33CC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6858000" y="1390650"/>
            <a:ext cx="546100" cy="769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8737600" y="19050"/>
            <a:ext cx="488950" cy="769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9478963" y="2863850"/>
            <a:ext cx="609600" cy="769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7251700" y="2228850"/>
            <a:ext cx="762000" cy="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6940550" y="2228850"/>
            <a:ext cx="762000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" name="Freeform 11"/>
          <p:cNvSpPr>
            <a:spLocks/>
          </p:cNvSpPr>
          <p:nvPr/>
        </p:nvSpPr>
        <p:spPr bwMode="auto">
          <a:xfrm>
            <a:off x="10363200" y="1136650"/>
            <a:ext cx="457200" cy="1662113"/>
          </a:xfrm>
          <a:custGeom>
            <a:avLst/>
            <a:gdLst>
              <a:gd name="T0" fmla="*/ 2147483646 w 288"/>
              <a:gd name="T1" fmla="*/ 2147483646 h 1104"/>
              <a:gd name="T2" fmla="*/ 0 w 288"/>
              <a:gd name="T3" fmla="*/ 2147483646 h 1104"/>
              <a:gd name="T4" fmla="*/ 0 w 288"/>
              <a:gd name="T5" fmla="*/ 0 h 1104"/>
              <a:gd name="T6" fmla="*/ 2147483646 w 288"/>
              <a:gd name="T7" fmla="*/ 2147483646 h 1104"/>
              <a:gd name="T8" fmla="*/ 2147483646 w 288"/>
              <a:gd name="T9" fmla="*/ 2147483646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1104">
                <a:moveTo>
                  <a:pt x="288" y="1104"/>
                </a:moveTo>
                <a:lnTo>
                  <a:pt x="0" y="816"/>
                </a:lnTo>
                <a:lnTo>
                  <a:pt x="0" y="0"/>
                </a:lnTo>
                <a:lnTo>
                  <a:pt x="288" y="336"/>
                </a:lnTo>
                <a:lnTo>
                  <a:pt x="288" y="1104"/>
                </a:lnTo>
                <a:close/>
              </a:path>
            </a:pathLst>
          </a:custGeom>
          <a:solidFill>
            <a:srgbClr val="FB6B83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Freeform 12"/>
          <p:cNvSpPr>
            <a:spLocks/>
          </p:cNvSpPr>
          <p:nvPr/>
        </p:nvSpPr>
        <p:spPr bwMode="auto">
          <a:xfrm>
            <a:off x="7620000" y="1111250"/>
            <a:ext cx="3213100" cy="977900"/>
          </a:xfrm>
          <a:custGeom>
            <a:avLst/>
            <a:gdLst>
              <a:gd name="T0" fmla="*/ 0 w 1680"/>
              <a:gd name="T1" fmla="*/ 2147483646 h 624"/>
              <a:gd name="T2" fmla="*/ 2147483646 w 1680"/>
              <a:gd name="T3" fmla="*/ 2147483646 h 624"/>
              <a:gd name="T4" fmla="*/ 2147483646 w 1680"/>
              <a:gd name="T5" fmla="*/ 2147483646 h 624"/>
              <a:gd name="T6" fmla="*/ 2147483646 w 1680"/>
              <a:gd name="T7" fmla="*/ 0 h 624"/>
              <a:gd name="T8" fmla="*/ 0 w 1680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624">
                <a:moveTo>
                  <a:pt x="0" y="336"/>
                </a:moveTo>
                <a:lnTo>
                  <a:pt x="288" y="624"/>
                </a:lnTo>
                <a:lnTo>
                  <a:pt x="1680" y="288"/>
                </a:lnTo>
                <a:lnTo>
                  <a:pt x="1392" y="0"/>
                </a:lnTo>
                <a:lnTo>
                  <a:pt x="0" y="336"/>
                </a:lnTo>
                <a:close/>
              </a:path>
            </a:pathLst>
          </a:custGeom>
          <a:solidFill>
            <a:srgbClr val="0099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Freeform 13"/>
          <p:cNvSpPr>
            <a:spLocks/>
          </p:cNvSpPr>
          <p:nvPr/>
        </p:nvSpPr>
        <p:spPr bwMode="auto">
          <a:xfrm>
            <a:off x="8178800" y="1543050"/>
            <a:ext cx="26543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3366FF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9398000" y="2355850"/>
            <a:ext cx="838200" cy="8382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9309100" y="400050"/>
            <a:ext cx="0" cy="10668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9906000" y="2863850"/>
            <a:ext cx="533400" cy="5334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2" name="Line 17"/>
          <p:cNvSpPr>
            <a:spLocks noChangeShapeType="1"/>
          </p:cNvSpPr>
          <p:nvPr/>
        </p:nvSpPr>
        <p:spPr bwMode="auto">
          <a:xfrm>
            <a:off x="9302750" y="19050"/>
            <a:ext cx="0" cy="9271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75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75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75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 animBg="1"/>
      <p:bldP spid="28" grpId="0" animBg="1" autoUpdateAnimBg="0"/>
      <p:bldP spid="29" grpId="0" animBg="1" autoUpdateAnimBg="0"/>
      <p:bldP spid="30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auto">
          <a:xfrm>
            <a:off x="2457450" y="2343150"/>
            <a:ext cx="2667000" cy="457200"/>
          </a:xfrm>
          <a:custGeom>
            <a:avLst/>
            <a:gdLst>
              <a:gd name="T0" fmla="*/ 0 w 1680"/>
              <a:gd name="T1" fmla="*/ 2147483646 h 288"/>
              <a:gd name="T2" fmla="*/ 2147483646 w 1680"/>
              <a:gd name="T3" fmla="*/ 0 h 288"/>
              <a:gd name="T4" fmla="*/ 2147483646 w 1680"/>
              <a:gd name="T5" fmla="*/ 214748364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288">
                <a:moveTo>
                  <a:pt x="0" y="12"/>
                </a:moveTo>
                <a:lnTo>
                  <a:pt x="1392" y="0"/>
                </a:lnTo>
                <a:lnTo>
                  <a:pt x="1680" y="28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3"/>
          <p:cNvSpPr>
            <a:spLocks/>
          </p:cNvSpPr>
          <p:nvPr/>
        </p:nvSpPr>
        <p:spPr bwMode="auto">
          <a:xfrm>
            <a:off x="2343150" y="2362200"/>
            <a:ext cx="3149600" cy="381000"/>
          </a:xfrm>
          <a:custGeom>
            <a:avLst/>
            <a:gdLst>
              <a:gd name="T0" fmla="*/ 2147483646 w 1680"/>
              <a:gd name="T1" fmla="*/ 2147483646 h 288"/>
              <a:gd name="T2" fmla="*/ 2147483646 w 1680"/>
              <a:gd name="T3" fmla="*/ 0 h 288"/>
              <a:gd name="T4" fmla="*/ 0 w 1680"/>
              <a:gd name="T5" fmla="*/ 0 h 288"/>
              <a:gd name="T6" fmla="*/ 2147483646 w 1680"/>
              <a:gd name="T7" fmla="*/ 2147483646 h 288"/>
              <a:gd name="T8" fmla="*/ 2147483646 w 1680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288">
                <a:moveTo>
                  <a:pt x="1680" y="288"/>
                </a:moveTo>
                <a:lnTo>
                  <a:pt x="1392" y="0"/>
                </a:lnTo>
                <a:lnTo>
                  <a:pt x="0" y="0"/>
                </a:lnTo>
                <a:lnTo>
                  <a:pt x="288" y="288"/>
                </a:lnTo>
                <a:lnTo>
                  <a:pt x="1680" y="288"/>
                </a:lnTo>
                <a:close/>
              </a:path>
            </a:pathLst>
          </a:custGeom>
          <a:solidFill>
            <a:schemeClr val="folHlink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" name="Freeform 4"/>
          <p:cNvSpPr>
            <a:spLocks/>
          </p:cNvSpPr>
          <p:nvPr/>
        </p:nvSpPr>
        <p:spPr bwMode="auto">
          <a:xfrm>
            <a:off x="2355850" y="1130300"/>
            <a:ext cx="26670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" name="Freeform 5"/>
          <p:cNvSpPr>
            <a:spLocks/>
          </p:cNvSpPr>
          <p:nvPr/>
        </p:nvSpPr>
        <p:spPr bwMode="auto">
          <a:xfrm rot="-183057">
            <a:off x="2314575" y="1611313"/>
            <a:ext cx="520700" cy="1181100"/>
          </a:xfrm>
          <a:custGeom>
            <a:avLst/>
            <a:gdLst>
              <a:gd name="T0" fmla="*/ 0 w 288"/>
              <a:gd name="T1" fmla="*/ 2147483646 h 720"/>
              <a:gd name="T2" fmla="*/ 0 w 288"/>
              <a:gd name="T3" fmla="*/ 0 h 720"/>
              <a:gd name="T4" fmla="*/ 2147483646 w 288"/>
              <a:gd name="T5" fmla="*/ 2147483646 h 720"/>
              <a:gd name="T6" fmla="*/ 2147483646 w 288"/>
              <a:gd name="T7" fmla="*/ 2147483646 h 720"/>
              <a:gd name="T8" fmla="*/ 0 w 288"/>
              <a:gd name="T9" fmla="*/ 2147483646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720">
                <a:moveTo>
                  <a:pt x="0" y="432"/>
                </a:moveTo>
                <a:lnTo>
                  <a:pt x="0" y="0"/>
                </a:lnTo>
                <a:lnTo>
                  <a:pt x="288" y="288"/>
                </a:lnTo>
                <a:lnTo>
                  <a:pt x="288" y="720"/>
                </a:lnTo>
                <a:lnTo>
                  <a:pt x="0" y="432"/>
                </a:lnTo>
                <a:close/>
              </a:path>
            </a:pathLst>
          </a:custGeom>
          <a:solidFill>
            <a:srgbClr val="FF33CC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" name="Text Box 6"/>
          <p:cNvSpPr txBox="1">
            <a:spLocks noChangeArrowheads="1"/>
          </p:cNvSpPr>
          <p:nvPr/>
        </p:nvSpPr>
        <p:spPr bwMode="auto">
          <a:xfrm>
            <a:off x="1600200" y="1447800"/>
            <a:ext cx="628650" cy="708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4070350" y="0"/>
            <a:ext cx="520700" cy="708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4489450" y="2819400"/>
            <a:ext cx="711200" cy="7080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1924050" y="2209800"/>
            <a:ext cx="762000" cy="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>
            <a:off x="1612900" y="2209800"/>
            <a:ext cx="762000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>
            <a:off x="5035550" y="1117600"/>
            <a:ext cx="457200" cy="1662113"/>
          </a:xfrm>
          <a:custGeom>
            <a:avLst/>
            <a:gdLst>
              <a:gd name="T0" fmla="*/ 2147483646 w 288"/>
              <a:gd name="T1" fmla="*/ 2147483646 h 1104"/>
              <a:gd name="T2" fmla="*/ 0 w 288"/>
              <a:gd name="T3" fmla="*/ 2147483646 h 1104"/>
              <a:gd name="T4" fmla="*/ 0 w 288"/>
              <a:gd name="T5" fmla="*/ 0 h 1104"/>
              <a:gd name="T6" fmla="*/ 2147483646 w 288"/>
              <a:gd name="T7" fmla="*/ 2147483646 h 1104"/>
              <a:gd name="T8" fmla="*/ 2147483646 w 288"/>
              <a:gd name="T9" fmla="*/ 2147483646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1104">
                <a:moveTo>
                  <a:pt x="288" y="1104"/>
                </a:moveTo>
                <a:lnTo>
                  <a:pt x="0" y="816"/>
                </a:lnTo>
                <a:lnTo>
                  <a:pt x="0" y="0"/>
                </a:lnTo>
                <a:lnTo>
                  <a:pt x="288" y="336"/>
                </a:lnTo>
                <a:lnTo>
                  <a:pt x="288" y="1104"/>
                </a:lnTo>
                <a:close/>
              </a:path>
            </a:pathLst>
          </a:custGeom>
          <a:solidFill>
            <a:srgbClr val="FB6B83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" name="Freeform 12"/>
          <p:cNvSpPr>
            <a:spLocks/>
          </p:cNvSpPr>
          <p:nvPr/>
        </p:nvSpPr>
        <p:spPr bwMode="auto">
          <a:xfrm>
            <a:off x="2292350" y="1092200"/>
            <a:ext cx="3213100" cy="977900"/>
          </a:xfrm>
          <a:custGeom>
            <a:avLst/>
            <a:gdLst>
              <a:gd name="T0" fmla="*/ 0 w 1680"/>
              <a:gd name="T1" fmla="*/ 2147483646 h 624"/>
              <a:gd name="T2" fmla="*/ 2147483646 w 1680"/>
              <a:gd name="T3" fmla="*/ 2147483646 h 624"/>
              <a:gd name="T4" fmla="*/ 2147483646 w 1680"/>
              <a:gd name="T5" fmla="*/ 2147483646 h 624"/>
              <a:gd name="T6" fmla="*/ 2147483646 w 1680"/>
              <a:gd name="T7" fmla="*/ 0 h 624"/>
              <a:gd name="T8" fmla="*/ 0 w 1680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624">
                <a:moveTo>
                  <a:pt x="0" y="336"/>
                </a:moveTo>
                <a:lnTo>
                  <a:pt x="288" y="624"/>
                </a:lnTo>
                <a:lnTo>
                  <a:pt x="1680" y="288"/>
                </a:lnTo>
                <a:lnTo>
                  <a:pt x="1392" y="0"/>
                </a:lnTo>
                <a:lnTo>
                  <a:pt x="0" y="336"/>
                </a:lnTo>
                <a:close/>
              </a:path>
            </a:pathLst>
          </a:custGeom>
          <a:solidFill>
            <a:srgbClr val="0099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" name="Freeform 13"/>
          <p:cNvSpPr>
            <a:spLocks/>
          </p:cNvSpPr>
          <p:nvPr/>
        </p:nvSpPr>
        <p:spPr bwMode="auto">
          <a:xfrm>
            <a:off x="2851150" y="1524000"/>
            <a:ext cx="26543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3366FF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" name="Line 14"/>
          <p:cNvSpPr>
            <a:spLocks noChangeShapeType="1"/>
          </p:cNvSpPr>
          <p:nvPr/>
        </p:nvSpPr>
        <p:spPr bwMode="auto">
          <a:xfrm>
            <a:off x="4070350" y="2336800"/>
            <a:ext cx="838200" cy="8382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>
            <a:off x="3981450" y="381000"/>
            <a:ext cx="0" cy="10668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" name="Line 16"/>
          <p:cNvSpPr>
            <a:spLocks noChangeShapeType="1"/>
          </p:cNvSpPr>
          <p:nvPr/>
        </p:nvSpPr>
        <p:spPr bwMode="auto">
          <a:xfrm>
            <a:off x="4578350" y="2844800"/>
            <a:ext cx="533400" cy="5334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" name="Line 17"/>
          <p:cNvSpPr>
            <a:spLocks noChangeShapeType="1"/>
          </p:cNvSpPr>
          <p:nvPr/>
        </p:nvSpPr>
        <p:spPr bwMode="auto">
          <a:xfrm>
            <a:off x="3975100" y="0"/>
            <a:ext cx="0" cy="9271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5943600" y="171271"/>
            <a:ext cx="5182222" cy="1200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 LẠI HÌNH CHIẾU CỦA VẬT THỂ</a:t>
            </a:r>
          </a:p>
        </p:txBody>
      </p:sp>
      <p:sp>
        <p:nvSpPr>
          <p:cNvPr id="63" name="Text Box 33"/>
          <p:cNvSpPr txBox="1">
            <a:spLocks noChangeArrowheads="1"/>
          </p:cNvSpPr>
          <p:nvPr/>
        </p:nvSpPr>
        <p:spPr bwMode="auto">
          <a:xfrm>
            <a:off x="3975100" y="6168086"/>
            <a:ext cx="6083301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Freeform 38"/>
          <p:cNvSpPr>
            <a:spLocks/>
          </p:cNvSpPr>
          <p:nvPr/>
        </p:nvSpPr>
        <p:spPr bwMode="auto">
          <a:xfrm>
            <a:off x="3981450" y="3327400"/>
            <a:ext cx="2286000" cy="1050925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0000FF"/>
          </a:solidFill>
          <a:ln w="44450" cap="flat" cmpd="sng">
            <a:solidFill>
              <a:srgbClr val="00007A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3981450" y="5377077"/>
            <a:ext cx="2286000" cy="590550"/>
          </a:xfrm>
          <a:prstGeom prst="rect">
            <a:avLst/>
          </a:prstGeom>
          <a:solidFill>
            <a:srgbClr val="008000"/>
          </a:solidFill>
          <a:ln w="44450" algn="ctr">
            <a:solidFill>
              <a:srgbClr val="0000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66" name="Group 40"/>
          <p:cNvGrpSpPr>
            <a:grpSpLocks/>
          </p:cNvGrpSpPr>
          <p:nvPr/>
        </p:nvGrpSpPr>
        <p:grpSpPr bwMode="auto">
          <a:xfrm>
            <a:off x="7301642" y="3313113"/>
            <a:ext cx="590550" cy="1050925"/>
            <a:chOff x="3792" y="1296"/>
            <a:chExt cx="372" cy="662"/>
          </a:xfrm>
        </p:grpSpPr>
        <p:grpSp>
          <p:nvGrpSpPr>
            <p:cNvPr id="20523" name="Group 41"/>
            <p:cNvGrpSpPr>
              <a:grpSpLocks/>
            </p:cNvGrpSpPr>
            <p:nvPr/>
          </p:nvGrpSpPr>
          <p:grpSpPr bwMode="auto">
            <a:xfrm>
              <a:off x="3792" y="1296"/>
              <a:ext cx="372" cy="662"/>
              <a:chOff x="3672" y="1834"/>
              <a:chExt cx="372" cy="662"/>
            </a:xfrm>
          </p:grpSpPr>
          <p:sp>
            <p:nvSpPr>
              <p:cNvPr id="20525" name="Rectangle 42"/>
              <p:cNvSpPr>
                <a:spLocks noChangeArrowheads="1"/>
              </p:cNvSpPr>
              <p:nvPr/>
            </p:nvSpPr>
            <p:spPr bwMode="auto">
              <a:xfrm>
                <a:off x="3672" y="1834"/>
                <a:ext cx="372" cy="66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0526" name="Rectangle 43"/>
              <p:cNvSpPr>
                <a:spLocks noChangeArrowheads="1"/>
              </p:cNvSpPr>
              <p:nvPr/>
            </p:nvSpPr>
            <p:spPr bwMode="auto">
              <a:xfrm>
                <a:off x="3672" y="2124"/>
                <a:ext cx="372" cy="37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524" name="Rectangle 44"/>
            <p:cNvSpPr>
              <a:spLocks noChangeArrowheads="1"/>
            </p:cNvSpPr>
            <p:nvPr/>
          </p:nvSpPr>
          <p:spPr bwMode="auto">
            <a:xfrm>
              <a:off x="3792" y="1296"/>
              <a:ext cx="372" cy="288"/>
            </a:xfrm>
            <a:prstGeom prst="rect">
              <a:avLst/>
            </a:prstGeom>
            <a:solidFill>
              <a:srgbClr val="008000"/>
            </a:solidFill>
            <a:ln w="44450" algn="ctr">
              <a:solidFill>
                <a:srgbClr val="00007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71" name="Group 54"/>
          <p:cNvGrpSpPr>
            <a:grpSpLocks/>
          </p:cNvGrpSpPr>
          <p:nvPr/>
        </p:nvGrpSpPr>
        <p:grpSpPr bwMode="auto">
          <a:xfrm>
            <a:off x="3968750" y="4343400"/>
            <a:ext cx="2298700" cy="1033677"/>
            <a:chOff x="1480" y="2736"/>
            <a:chExt cx="1448" cy="672"/>
          </a:xfrm>
        </p:grpSpPr>
        <p:sp>
          <p:nvSpPr>
            <p:cNvPr id="20520" name="AutoShape 45"/>
            <p:cNvSpPr>
              <a:spLocks noChangeArrowheads="1"/>
            </p:cNvSpPr>
            <p:nvPr/>
          </p:nvSpPr>
          <p:spPr bwMode="auto">
            <a:xfrm>
              <a:off x="1480" y="2736"/>
              <a:ext cx="1448" cy="672"/>
            </a:xfrm>
            <a:prstGeom prst="flowChartProcess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21" name="Line 47"/>
            <p:cNvSpPr>
              <a:spLocks noChangeShapeType="1"/>
            </p:cNvSpPr>
            <p:nvPr/>
          </p:nvSpPr>
          <p:spPr bwMode="auto">
            <a:xfrm>
              <a:off x="1480" y="2744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Line 48"/>
            <p:cNvSpPr>
              <a:spLocks noChangeShapeType="1"/>
            </p:cNvSpPr>
            <p:nvPr/>
          </p:nvSpPr>
          <p:spPr bwMode="auto">
            <a:xfrm>
              <a:off x="2928" y="2736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55"/>
          <p:cNvGrpSpPr>
            <a:grpSpLocks/>
          </p:cNvGrpSpPr>
          <p:nvPr/>
        </p:nvGrpSpPr>
        <p:grpSpPr bwMode="auto">
          <a:xfrm>
            <a:off x="6280150" y="3302000"/>
            <a:ext cx="990600" cy="1054100"/>
            <a:chOff x="2928" y="2080"/>
            <a:chExt cx="624" cy="664"/>
          </a:xfrm>
        </p:grpSpPr>
        <p:sp>
          <p:nvSpPr>
            <p:cNvPr id="20517" name="AutoShape 46"/>
            <p:cNvSpPr>
              <a:spLocks noChangeArrowheads="1"/>
            </p:cNvSpPr>
            <p:nvPr/>
          </p:nvSpPr>
          <p:spPr bwMode="auto">
            <a:xfrm>
              <a:off x="2928" y="2088"/>
              <a:ext cx="624" cy="656"/>
            </a:xfrm>
            <a:prstGeom prst="flowChartProcess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518" name="Line 49"/>
            <p:cNvSpPr>
              <a:spLocks noChangeShapeType="1"/>
            </p:cNvSpPr>
            <p:nvPr/>
          </p:nvSpPr>
          <p:spPr bwMode="auto">
            <a:xfrm>
              <a:off x="2928" y="2080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50"/>
            <p:cNvSpPr>
              <a:spLocks noChangeShapeType="1"/>
            </p:cNvSpPr>
            <p:nvPr/>
          </p:nvSpPr>
          <p:spPr bwMode="auto">
            <a:xfrm>
              <a:off x="2928" y="2744"/>
              <a:ext cx="3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60"/>
          <p:cNvGrpSpPr>
            <a:grpSpLocks/>
          </p:cNvGrpSpPr>
          <p:nvPr/>
        </p:nvGrpSpPr>
        <p:grpSpPr bwMode="auto">
          <a:xfrm>
            <a:off x="636588" y="4891088"/>
            <a:ext cx="3268662" cy="1128712"/>
            <a:chOff x="-673" y="3354"/>
            <a:chExt cx="2174" cy="711"/>
          </a:xfrm>
        </p:grpSpPr>
        <p:sp>
          <p:nvSpPr>
            <p:cNvPr id="80" name="Text Box 53"/>
            <p:cNvSpPr txBox="1">
              <a:spLocks noChangeArrowheads="1"/>
            </p:cNvSpPr>
            <p:nvPr/>
          </p:nvSpPr>
          <p:spPr bwMode="auto">
            <a:xfrm>
              <a:off x="810" y="3354"/>
              <a:ext cx="589" cy="327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(1)</a:t>
              </a:r>
            </a:p>
          </p:txBody>
        </p:sp>
        <p:sp>
          <p:nvSpPr>
            <p:cNvPr id="81" name="Text Box 56"/>
            <p:cNvSpPr txBox="1">
              <a:spLocks noChangeArrowheads="1"/>
            </p:cNvSpPr>
            <p:nvPr/>
          </p:nvSpPr>
          <p:spPr bwMode="auto">
            <a:xfrm>
              <a:off x="-673" y="3735"/>
              <a:ext cx="2174" cy="330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BẰNG</a:t>
              </a:r>
            </a:p>
          </p:txBody>
        </p:sp>
      </p:grpSp>
      <p:grpSp>
        <p:nvGrpSpPr>
          <p:cNvPr id="82" name="Group 59"/>
          <p:cNvGrpSpPr>
            <a:grpSpLocks/>
          </p:cNvGrpSpPr>
          <p:nvPr/>
        </p:nvGrpSpPr>
        <p:grpSpPr bwMode="auto">
          <a:xfrm>
            <a:off x="635000" y="3211513"/>
            <a:ext cx="3270250" cy="1131887"/>
            <a:chOff x="-258" y="2073"/>
            <a:chExt cx="1602" cy="1106"/>
          </a:xfrm>
        </p:grpSpPr>
        <p:sp>
          <p:nvSpPr>
            <p:cNvPr id="83" name="Text Box 51"/>
            <p:cNvSpPr txBox="1">
              <a:spLocks noChangeArrowheads="1"/>
            </p:cNvSpPr>
            <p:nvPr/>
          </p:nvSpPr>
          <p:spPr bwMode="auto">
            <a:xfrm>
              <a:off x="849" y="2073"/>
              <a:ext cx="420" cy="511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(3)</a:t>
              </a:r>
            </a:p>
          </p:txBody>
        </p:sp>
        <p:sp>
          <p:nvSpPr>
            <p:cNvPr id="84" name="Text Box 57"/>
            <p:cNvSpPr txBox="1">
              <a:spLocks noChangeArrowheads="1"/>
            </p:cNvSpPr>
            <p:nvPr/>
          </p:nvSpPr>
          <p:spPr bwMode="auto">
            <a:xfrm>
              <a:off x="-258" y="2668"/>
              <a:ext cx="1602" cy="511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ĐỨNG</a:t>
              </a:r>
            </a:p>
          </p:txBody>
        </p:sp>
      </p:grpSp>
      <p:grpSp>
        <p:nvGrpSpPr>
          <p:cNvPr id="85" name="Group 61"/>
          <p:cNvGrpSpPr>
            <a:grpSpLocks/>
          </p:cNvGrpSpPr>
          <p:nvPr/>
        </p:nvGrpSpPr>
        <p:grpSpPr bwMode="auto">
          <a:xfrm>
            <a:off x="7943850" y="3206750"/>
            <a:ext cx="3257550" cy="1136650"/>
            <a:chOff x="4095" y="1865"/>
            <a:chExt cx="1723" cy="992"/>
          </a:xfrm>
        </p:grpSpPr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4432" y="1865"/>
              <a:ext cx="468" cy="457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(2)</a:t>
              </a:r>
            </a:p>
          </p:txBody>
        </p:sp>
        <p:sp>
          <p:nvSpPr>
            <p:cNvPr id="87" name="Text Box 58"/>
            <p:cNvSpPr txBox="1">
              <a:spLocks noChangeArrowheads="1"/>
            </p:cNvSpPr>
            <p:nvPr/>
          </p:nvSpPr>
          <p:spPr bwMode="auto">
            <a:xfrm>
              <a:off x="4095" y="2400"/>
              <a:ext cx="1723" cy="457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CẠNH</a:t>
              </a:r>
            </a:p>
          </p:txBody>
        </p:sp>
      </p:grpSp>
      <p:sp>
        <p:nvSpPr>
          <p:cNvPr id="88" name="Line 62"/>
          <p:cNvSpPr>
            <a:spLocks noChangeShapeType="1"/>
          </p:cNvSpPr>
          <p:nvPr/>
        </p:nvSpPr>
        <p:spPr bwMode="auto">
          <a:xfrm flipH="1">
            <a:off x="6775450" y="3200400"/>
            <a:ext cx="635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Line 63"/>
          <p:cNvSpPr>
            <a:spLocks noChangeShapeType="1"/>
          </p:cNvSpPr>
          <p:nvPr/>
        </p:nvSpPr>
        <p:spPr bwMode="auto">
          <a:xfrm>
            <a:off x="3752850" y="48768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75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75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 autoUpdateAnimBg="0"/>
      <p:bldP spid="50" grpId="1" animBg="1"/>
      <p:bldP spid="51" grpId="0" animBg="1" autoUpdateAnimBg="0"/>
      <p:bldP spid="51" grpId="1" animBg="1"/>
      <p:bldP spid="52" grpId="0" animBg="1" autoUpdateAnimBg="0"/>
      <p:bldP spid="52" grpId="1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6"/>
          <p:cNvGrpSpPr>
            <a:grpSpLocks/>
          </p:cNvGrpSpPr>
          <p:nvPr/>
        </p:nvGrpSpPr>
        <p:grpSpPr bwMode="auto">
          <a:xfrm>
            <a:off x="152400" y="152400"/>
            <a:ext cx="11049000" cy="6478588"/>
            <a:chOff x="227806" y="152400"/>
            <a:chExt cx="8687594" cy="6478588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-3009276" y="3391070"/>
              <a:ext cx="6475412" cy="12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9055" y="6629400"/>
              <a:ext cx="86863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5676276" y="3390276"/>
              <a:ext cx="6477000" cy="12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055" y="152400"/>
              <a:ext cx="868634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>
            <a:cxnSpLocks/>
          </p:cNvCxnSpPr>
          <p:nvPr/>
        </p:nvCxnSpPr>
        <p:spPr>
          <a:xfrm flipH="1">
            <a:off x="2894013" y="2862263"/>
            <a:ext cx="41275" cy="6635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2938463" y="2870200"/>
            <a:ext cx="436562" cy="7874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cxnSpLocks/>
          </p:cNvCxnSpPr>
          <p:nvPr/>
        </p:nvCxnSpPr>
        <p:spPr>
          <a:xfrm>
            <a:off x="2868613" y="3498850"/>
            <a:ext cx="500062" cy="8667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cxnSpLocks/>
          </p:cNvCxnSpPr>
          <p:nvPr/>
        </p:nvCxnSpPr>
        <p:spPr>
          <a:xfrm flipV="1">
            <a:off x="3368675" y="3657600"/>
            <a:ext cx="0" cy="6889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cxnSpLocks/>
          </p:cNvCxnSpPr>
          <p:nvPr/>
        </p:nvCxnSpPr>
        <p:spPr>
          <a:xfrm flipV="1">
            <a:off x="3363913" y="4346575"/>
            <a:ext cx="364648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cxnSpLocks/>
          </p:cNvCxnSpPr>
          <p:nvPr/>
        </p:nvCxnSpPr>
        <p:spPr>
          <a:xfrm flipV="1">
            <a:off x="3355975" y="2879725"/>
            <a:ext cx="3700463" cy="76993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/>
          </p:cNvCxnSpPr>
          <p:nvPr/>
        </p:nvCxnSpPr>
        <p:spPr>
          <a:xfrm>
            <a:off x="7010400" y="2897188"/>
            <a:ext cx="0" cy="14700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/>
          </p:cNvCxnSpPr>
          <p:nvPr/>
        </p:nvCxnSpPr>
        <p:spPr>
          <a:xfrm flipV="1">
            <a:off x="2935288" y="2100263"/>
            <a:ext cx="3660775" cy="7651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cxnSpLocks/>
          </p:cNvCxnSpPr>
          <p:nvPr/>
        </p:nvCxnSpPr>
        <p:spPr>
          <a:xfrm flipH="1">
            <a:off x="3351213" y="4397375"/>
            <a:ext cx="17462" cy="852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cxnSpLocks/>
          </p:cNvCxnSpPr>
          <p:nvPr/>
        </p:nvCxnSpPr>
        <p:spPr>
          <a:xfrm>
            <a:off x="7008813" y="4367213"/>
            <a:ext cx="0" cy="933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cxnSpLocks/>
          </p:cNvCxnSpPr>
          <p:nvPr/>
        </p:nvCxnSpPr>
        <p:spPr>
          <a:xfrm>
            <a:off x="3360738" y="5249863"/>
            <a:ext cx="3648075" cy="50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cxnSpLocks/>
          </p:cNvCxnSpPr>
          <p:nvPr/>
        </p:nvCxnSpPr>
        <p:spPr>
          <a:xfrm>
            <a:off x="6997700" y="2876550"/>
            <a:ext cx="493713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7008813" y="4365625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cxnSpLocks/>
          </p:cNvCxnSpPr>
          <p:nvPr/>
        </p:nvCxnSpPr>
        <p:spPr>
          <a:xfrm>
            <a:off x="7473950" y="2870200"/>
            <a:ext cx="34925" cy="14954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cxnSpLocks/>
          </p:cNvCxnSpPr>
          <p:nvPr/>
        </p:nvCxnSpPr>
        <p:spPr>
          <a:xfrm flipH="1">
            <a:off x="6581775" y="2079625"/>
            <a:ext cx="5810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cxnSpLocks/>
          </p:cNvCxnSpPr>
          <p:nvPr/>
        </p:nvCxnSpPr>
        <p:spPr>
          <a:xfrm>
            <a:off x="7056438" y="2078038"/>
            <a:ext cx="412750" cy="7858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cxnSpLocks/>
          </p:cNvCxnSpPr>
          <p:nvPr/>
        </p:nvCxnSpPr>
        <p:spPr>
          <a:xfrm flipH="1" flipV="1">
            <a:off x="2436813" y="2847975"/>
            <a:ext cx="509587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cxnSpLocks/>
          </p:cNvCxnSpPr>
          <p:nvPr/>
        </p:nvCxnSpPr>
        <p:spPr>
          <a:xfrm flipH="1">
            <a:off x="2381250" y="3525838"/>
            <a:ext cx="4794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cxnSpLocks/>
          </p:cNvCxnSpPr>
          <p:nvPr/>
        </p:nvCxnSpPr>
        <p:spPr>
          <a:xfrm>
            <a:off x="2425700" y="2840038"/>
            <a:ext cx="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6" name="TextBox 130"/>
          <p:cNvSpPr txBox="1">
            <a:spLocks noChangeArrowheads="1"/>
          </p:cNvSpPr>
          <p:nvPr/>
        </p:nvSpPr>
        <p:spPr bwMode="auto">
          <a:xfrm>
            <a:off x="7485063" y="3462338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9</a:t>
            </a:r>
          </a:p>
        </p:txBody>
      </p:sp>
      <p:sp>
        <p:nvSpPr>
          <p:cNvPr id="21527" name="TextBox 131"/>
          <p:cNvSpPr txBox="1">
            <a:spLocks noChangeArrowheads="1"/>
          </p:cNvSpPr>
          <p:nvPr/>
        </p:nvSpPr>
        <p:spPr bwMode="auto">
          <a:xfrm>
            <a:off x="4862513" y="52816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23</a:t>
            </a:r>
          </a:p>
        </p:txBody>
      </p:sp>
      <p:sp>
        <p:nvSpPr>
          <p:cNvPr id="21528" name="TextBox 133"/>
          <p:cNvSpPr txBox="1">
            <a:spLocks noChangeArrowheads="1"/>
          </p:cNvSpPr>
          <p:nvPr/>
        </p:nvSpPr>
        <p:spPr bwMode="auto">
          <a:xfrm>
            <a:off x="2082800" y="3005138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35" name="Straight Connector 134">
            <a:extLst/>
          </p:cNvPr>
          <p:cNvCxnSpPr>
            <a:cxnSpLocks/>
          </p:cNvCxnSpPr>
          <p:nvPr/>
        </p:nvCxnSpPr>
        <p:spPr>
          <a:xfrm>
            <a:off x="6596063" y="2100263"/>
            <a:ext cx="436562" cy="7874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30" name="TextBox 150"/>
          <p:cNvSpPr txBox="1">
            <a:spLocks noChangeArrowheads="1"/>
          </p:cNvSpPr>
          <p:nvPr/>
        </p:nvSpPr>
        <p:spPr bwMode="auto">
          <a:xfrm>
            <a:off x="7194550" y="2154238"/>
            <a:ext cx="120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6</a:t>
            </a:r>
          </a:p>
        </p:txBody>
      </p:sp>
      <p:sp>
        <p:nvSpPr>
          <p:cNvPr id="21531" name="Rectangle 1"/>
          <p:cNvSpPr>
            <a:spLocks noChangeArrowheads="1"/>
          </p:cNvSpPr>
          <p:nvPr/>
        </p:nvSpPr>
        <p:spPr bwMode="auto">
          <a:xfrm>
            <a:off x="255588" y="195263"/>
            <a:ext cx="108950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C00000"/>
                </a:solidFill>
                <a:cs typeface="Arial" panose="020B0604020202020204" pitchFamily="34" charset="0"/>
              </a:rPr>
              <a:t>Vẽ lại hình chiếu 1, 2, 3 cuả vật thể trên theo ba huớng chiếu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6"/>
          <p:cNvGrpSpPr>
            <a:grpSpLocks/>
          </p:cNvGrpSpPr>
          <p:nvPr/>
        </p:nvGrpSpPr>
        <p:grpSpPr bwMode="auto">
          <a:xfrm>
            <a:off x="304800" y="228600"/>
            <a:ext cx="10668000" cy="6408738"/>
            <a:chOff x="227806" y="152400"/>
            <a:chExt cx="8687594" cy="6478588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-3010841" y="3391047"/>
              <a:ext cx="6478588" cy="12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9099" y="6629383"/>
              <a:ext cx="8686301" cy="1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5675460" y="3391047"/>
              <a:ext cx="6478588" cy="12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099" y="152400"/>
              <a:ext cx="8686301" cy="1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531" name="Group 46"/>
          <p:cNvGrpSpPr>
            <a:grpSpLocks/>
          </p:cNvGrpSpPr>
          <p:nvPr/>
        </p:nvGrpSpPr>
        <p:grpSpPr bwMode="auto">
          <a:xfrm>
            <a:off x="4951413" y="5416550"/>
            <a:ext cx="6021387" cy="1225550"/>
            <a:chOff x="2894806" y="5410200"/>
            <a:chExt cx="6020594" cy="1225550"/>
          </a:xfrm>
        </p:grpSpPr>
        <p:cxnSp>
          <p:nvCxnSpPr>
            <p:cNvPr id="19" name="Straight Connector 18"/>
            <p:cNvCxnSpPr/>
            <p:nvPr/>
          </p:nvCxnSpPr>
          <p:spPr>
            <a:xfrm rot="10800000">
              <a:off x="2896393" y="5410200"/>
              <a:ext cx="601900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285206" y="6019800"/>
              <a:ext cx="1220788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332804" y="6019800"/>
              <a:ext cx="1220788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2896393" y="6045200"/>
              <a:ext cx="6019007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896393" y="6362700"/>
              <a:ext cx="3047599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943991" y="5740400"/>
              <a:ext cx="2971409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436827" y="6336507"/>
              <a:ext cx="59372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732056" y="6338094"/>
              <a:ext cx="59372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6927278" y="5726906"/>
              <a:ext cx="6223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766954" y="5726906"/>
              <a:ext cx="6223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2" name="TextBox 47"/>
          <p:cNvSpPr txBox="1">
            <a:spLocks noChangeArrowheads="1"/>
          </p:cNvSpPr>
          <p:nvPr/>
        </p:nvSpPr>
        <p:spPr bwMode="auto">
          <a:xfrm>
            <a:off x="5181600" y="549275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cs typeface="Arial" panose="020B0604020202020204" pitchFamily="34" charset="0"/>
              </a:rPr>
              <a:t>BẢN VẼ CÁI NÊM</a:t>
            </a:r>
          </a:p>
        </p:txBody>
      </p:sp>
      <p:sp>
        <p:nvSpPr>
          <p:cNvPr id="22533" name="TextBox 48"/>
          <p:cNvSpPr txBox="1">
            <a:spLocks noChangeArrowheads="1"/>
          </p:cNvSpPr>
          <p:nvPr/>
        </p:nvSpPr>
        <p:spPr bwMode="auto">
          <a:xfrm>
            <a:off x="8077200" y="541655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Vật liệu</a:t>
            </a:r>
          </a:p>
        </p:txBody>
      </p:sp>
      <p:sp>
        <p:nvSpPr>
          <p:cNvPr id="22534" name="TextBox 49"/>
          <p:cNvSpPr txBox="1">
            <a:spLocks noChangeArrowheads="1"/>
          </p:cNvSpPr>
          <p:nvPr/>
        </p:nvSpPr>
        <p:spPr bwMode="auto">
          <a:xfrm>
            <a:off x="9372600" y="541655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Tỉ lệ</a:t>
            </a:r>
          </a:p>
        </p:txBody>
      </p:sp>
      <p:sp>
        <p:nvSpPr>
          <p:cNvPr id="22535" name="TextBox 50"/>
          <p:cNvSpPr txBox="1">
            <a:spLocks noChangeArrowheads="1"/>
          </p:cNvSpPr>
          <p:nvPr/>
        </p:nvSpPr>
        <p:spPr bwMode="auto">
          <a:xfrm>
            <a:off x="10250488" y="541655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Lớp</a:t>
            </a:r>
          </a:p>
        </p:txBody>
      </p:sp>
      <p:sp>
        <p:nvSpPr>
          <p:cNvPr id="22536" name="TextBox 51"/>
          <p:cNvSpPr txBox="1">
            <a:spLocks noChangeArrowheads="1"/>
          </p:cNvSpPr>
          <p:nvPr/>
        </p:nvSpPr>
        <p:spPr bwMode="auto">
          <a:xfrm>
            <a:off x="4953000" y="600075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Ng.vẽ</a:t>
            </a:r>
          </a:p>
        </p:txBody>
      </p:sp>
      <p:sp>
        <p:nvSpPr>
          <p:cNvPr id="22537" name="TextBox 52"/>
          <p:cNvSpPr txBox="1">
            <a:spLocks noChangeArrowheads="1"/>
          </p:cNvSpPr>
          <p:nvPr/>
        </p:nvSpPr>
        <p:spPr bwMode="auto">
          <a:xfrm>
            <a:off x="4914900" y="630555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Ng.ktra</a:t>
            </a:r>
          </a:p>
        </p:txBody>
      </p:sp>
      <p:sp>
        <p:nvSpPr>
          <p:cNvPr id="22538" name="TextBox 54"/>
          <p:cNvSpPr txBox="1">
            <a:spLocks noChangeArrowheads="1"/>
          </p:cNvSpPr>
          <p:nvPr/>
        </p:nvSpPr>
        <p:spPr bwMode="auto">
          <a:xfrm>
            <a:off x="7086600" y="6026150"/>
            <a:ext cx="874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…/…/…</a:t>
            </a:r>
          </a:p>
        </p:txBody>
      </p:sp>
      <p:sp>
        <p:nvSpPr>
          <p:cNvPr id="22539" name="TextBox 56"/>
          <p:cNvSpPr txBox="1">
            <a:spLocks noChangeArrowheads="1"/>
          </p:cNvSpPr>
          <p:nvPr/>
        </p:nvSpPr>
        <p:spPr bwMode="auto">
          <a:xfrm>
            <a:off x="8077200" y="570706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Thép</a:t>
            </a:r>
          </a:p>
        </p:txBody>
      </p:sp>
      <p:sp>
        <p:nvSpPr>
          <p:cNvPr id="22540" name="TextBox 57"/>
          <p:cNvSpPr txBox="1">
            <a:spLocks noChangeArrowheads="1"/>
          </p:cNvSpPr>
          <p:nvPr/>
        </p:nvSpPr>
        <p:spPr bwMode="auto">
          <a:xfrm>
            <a:off x="9448800" y="572135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3:1</a:t>
            </a:r>
          </a:p>
        </p:txBody>
      </p:sp>
      <p:sp>
        <p:nvSpPr>
          <p:cNvPr id="22541" name="TextBox 58"/>
          <p:cNvSpPr txBox="1">
            <a:spLocks noChangeArrowheads="1"/>
          </p:cNvSpPr>
          <p:nvPr/>
        </p:nvSpPr>
        <p:spPr bwMode="auto">
          <a:xfrm>
            <a:off x="10172700" y="570706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8…</a:t>
            </a:r>
          </a:p>
        </p:txBody>
      </p:sp>
      <p:sp>
        <p:nvSpPr>
          <p:cNvPr id="22542" name="TextBox 59"/>
          <p:cNvSpPr txBox="1">
            <a:spLocks noChangeArrowheads="1"/>
          </p:cNvSpPr>
          <p:nvPr/>
        </p:nvSpPr>
        <p:spPr bwMode="auto">
          <a:xfrm>
            <a:off x="8077200" y="617855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THCS…..</a:t>
            </a:r>
          </a:p>
        </p:txBody>
      </p:sp>
      <p:cxnSp>
        <p:nvCxnSpPr>
          <p:cNvPr id="77" name="Straight Connector 76"/>
          <p:cNvCxnSpPr>
            <a:cxnSpLocks/>
          </p:cNvCxnSpPr>
          <p:nvPr/>
        </p:nvCxnSpPr>
        <p:spPr>
          <a:xfrm>
            <a:off x="1903809" y="1900799"/>
            <a:ext cx="13159" cy="4445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919684" y="2334186"/>
            <a:ext cx="23622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 flipV="1">
            <a:off x="1911747" y="1459474"/>
            <a:ext cx="2338387" cy="4460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/>
          </p:cNvCxnSpPr>
          <p:nvPr/>
        </p:nvCxnSpPr>
        <p:spPr>
          <a:xfrm>
            <a:off x="4256551" y="1444758"/>
            <a:ext cx="17463" cy="8890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911747" y="3657315"/>
            <a:ext cx="2362200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915957" y="4174461"/>
            <a:ext cx="2364220" cy="2484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916968" y="3646203"/>
            <a:ext cx="0" cy="53685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4277879" y="3644613"/>
            <a:ext cx="886" cy="56325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5580885" y="2340427"/>
            <a:ext cx="558598" cy="272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5595712" y="1448369"/>
            <a:ext cx="724" cy="904864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6132745" y="1454856"/>
            <a:ext cx="3890" cy="90160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5585241" y="1456502"/>
            <a:ext cx="554242" cy="12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5592879" y="1907622"/>
            <a:ext cx="546604" cy="433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cxnSpLocks/>
          </p:cNvCxnSpPr>
          <p:nvPr/>
        </p:nvCxnSpPr>
        <p:spPr>
          <a:xfrm>
            <a:off x="1893670" y="1907622"/>
            <a:ext cx="45654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>
            <a:off x="4225324" y="1456335"/>
            <a:ext cx="2186781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/>
          </p:cNvCxnSpPr>
          <p:nvPr/>
        </p:nvCxnSpPr>
        <p:spPr>
          <a:xfrm>
            <a:off x="4213904" y="2335026"/>
            <a:ext cx="2233791" cy="8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cxnSpLocks/>
          </p:cNvCxnSpPr>
          <p:nvPr/>
        </p:nvCxnSpPr>
        <p:spPr>
          <a:xfrm>
            <a:off x="1911025" y="2297638"/>
            <a:ext cx="4762" cy="2079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4273029" y="2288544"/>
            <a:ext cx="3081" cy="2086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61" name="TextBox 54"/>
          <p:cNvSpPr txBox="1">
            <a:spLocks noChangeArrowheads="1"/>
          </p:cNvSpPr>
          <p:nvPr/>
        </p:nvSpPr>
        <p:spPr bwMode="auto">
          <a:xfrm>
            <a:off x="7132638" y="6318250"/>
            <a:ext cx="874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cs typeface="Arial" panose="020B0604020202020204" pitchFamily="34" charset="0"/>
              </a:rPr>
              <a:t>…/…/…</a:t>
            </a:r>
          </a:p>
        </p:txBody>
      </p:sp>
      <p:cxnSp>
        <p:nvCxnSpPr>
          <p:cNvPr id="100" name="Straight Connector 99"/>
          <p:cNvCxnSpPr>
            <a:cxnSpLocks/>
          </p:cNvCxnSpPr>
          <p:nvPr/>
        </p:nvCxnSpPr>
        <p:spPr>
          <a:xfrm>
            <a:off x="4265282" y="2324206"/>
            <a:ext cx="2193833" cy="2187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cxnSpLocks/>
          </p:cNvCxnSpPr>
          <p:nvPr/>
        </p:nvCxnSpPr>
        <p:spPr>
          <a:xfrm>
            <a:off x="4231380" y="3658410"/>
            <a:ext cx="1372387" cy="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cxnSpLocks/>
          </p:cNvCxnSpPr>
          <p:nvPr/>
        </p:nvCxnSpPr>
        <p:spPr>
          <a:xfrm>
            <a:off x="5599387" y="2301325"/>
            <a:ext cx="4420" cy="1362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/>
          </p:cNvCxnSpPr>
          <p:nvPr/>
        </p:nvCxnSpPr>
        <p:spPr>
          <a:xfrm>
            <a:off x="4227183" y="4195296"/>
            <a:ext cx="1919079" cy="4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cxnSpLocks/>
          </p:cNvCxnSpPr>
          <p:nvPr/>
        </p:nvCxnSpPr>
        <p:spPr>
          <a:xfrm>
            <a:off x="6132705" y="2339393"/>
            <a:ext cx="13557" cy="1862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cxnSpLocks/>
          </p:cNvCxnSpPr>
          <p:nvPr/>
        </p:nvCxnSpPr>
        <p:spPr>
          <a:xfrm flipV="1">
            <a:off x="1910323" y="1463085"/>
            <a:ext cx="2338387" cy="4460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1902385" y="1448369"/>
            <a:ext cx="4235674" cy="2763109"/>
            <a:chOff x="6565003" y="1101162"/>
            <a:chExt cx="4235674" cy="2763109"/>
          </a:xfrm>
        </p:grpSpPr>
        <p:cxnSp>
          <p:nvCxnSpPr>
            <p:cNvPr id="138" name="Straight Connector 137"/>
            <p:cNvCxnSpPr>
              <a:cxnSpLocks/>
            </p:cNvCxnSpPr>
            <p:nvPr/>
          </p:nvCxnSpPr>
          <p:spPr>
            <a:xfrm>
              <a:off x="6565003" y="1557203"/>
              <a:ext cx="13159" cy="4445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580878" y="1990590"/>
              <a:ext cx="2362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cxnSpLocks/>
            </p:cNvCxnSpPr>
            <p:nvPr/>
          </p:nvCxnSpPr>
          <p:spPr>
            <a:xfrm>
              <a:off x="8917745" y="1101162"/>
              <a:ext cx="17463" cy="88900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6572941" y="3313719"/>
              <a:ext cx="2362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6577151" y="3830865"/>
              <a:ext cx="2364220" cy="24841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578162" y="3302607"/>
              <a:ext cx="0" cy="53685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8939073" y="3301017"/>
              <a:ext cx="886" cy="56325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10242079" y="1996831"/>
              <a:ext cx="558598" cy="272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10256906" y="1104773"/>
              <a:ext cx="724" cy="904864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0793939" y="1111260"/>
              <a:ext cx="3890" cy="90160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10246435" y="1112906"/>
              <a:ext cx="554242" cy="125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>
              <a:off x="10254073" y="1564026"/>
              <a:ext cx="546604" cy="4333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7" name="Line 62"/>
          <p:cNvSpPr>
            <a:spLocks noChangeShapeType="1"/>
          </p:cNvSpPr>
          <p:nvPr/>
        </p:nvSpPr>
        <p:spPr bwMode="auto">
          <a:xfrm flipH="1">
            <a:off x="4941210" y="1371600"/>
            <a:ext cx="635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" name="Line 63"/>
          <p:cNvSpPr>
            <a:spLocks noChangeShapeType="1"/>
          </p:cNvSpPr>
          <p:nvPr/>
        </p:nvSpPr>
        <p:spPr bwMode="auto">
          <a:xfrm>
            <a:off x="1828800" y="2992278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9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0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3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12776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28601"/>
            <a:ext cx="10820400" cy="63401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3: BÀI TẬP THỰC HÀNH</a:t>
            </a:r>
          </a:p>
          <a:p>
            <a:pPr algn="ctr" eaLnBrk="1" hangingPunct="1">
              <a:defRPr/>
            </a:pP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10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HÌNH CHIẾU </a:t>
            </a:r>
          </a:p>
          <a:p>
            <a:pPr algn="ctr" eaLnBrk="1" hangingPunct="1">
              <a:defRPr/>
            </a:pPr>
            <a:r>
              <a:rPr lang="en-US" sz="10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CỦA VẬT THỂ</a:t>
            </a:r>
          </a:p>
          <a:p>
            <a:pPr algn="ctr" eaLnBrk="1" hangingPunct="1">
              <a:defRPr/>
            </a:pP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4945063"/>
            <a:ext cx="7315200" cy="1371600"/>
          </a:xfrm>
          <a:prstGeom prst="rect">
            <a:avLst/>
          </a:prstGeom>
          <a:solidFill>
            <a:srgbClr val="FFF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34938"/>
            <a:ext cx="4373563" cy="563562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VỀ NHÀ: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850900"/>
            <a:ext cx="77343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Vẽ hình chiếu của vật thể sau: </a:t>
            </a:r>
          </a:p>
        </p:txBody>
      </p:sp>
      <p:grpSp>
        <p:nvGrpSpPr>
          <p:cNvPr id="25604" name="Group 41"/>
          <p:cNvGrpSpPr>
            <a:grpSpLocks/>
          </p:cNvGrpSpPr>
          <p:nvPr/>
        </p:nvGrpSpPr>
        <p:grpSpPr bwMode="auto">
          <a:xfrm>
            <a:off x="1979613" y="3252788"/>
            <a:ext cx="2084387" cy="965200"/>
            <a:chOff x="617" y="1728"/>
            <a:chExt cx="1208" cy="431"/>
          </a:xfrm>
        </p:grpSpPr>
        <p:grpSp>
          <p:nvGrpSpPr>
            <p:cNvPr id="25627" name="Group 35"/>
            <p:cNvGrpSpPr>
              <a:grpSpLocks/>
            </p:cNvGrpSpPr>
            <p:nvPr/>
          </p:nvGrpSpPr>
          <p:grpSpPr bwMode="auto">
            <a:xfrm>
              <a:off x="617" y="1728"/>
              <a:ext cx="1208" cy="431"/>
              <a:chOff x="617" y="1728"/>
              <a:chExt cx="1208" cy="431"/>
            </a:xfrm>
          </p:grpSpPr>
          <p:sp>
            <p:nvSpPr>
              <p:cNvPr id="25629" name="AutoShape 19"/>
              <p:cNvSpPr>
                <a:spLocks noChangeArrowheads="1"/>
              </p:cNvSpPr>
              <p:nvPr/>
            </p:nvSpPr>
            <p:spPr bwMode="auto">
              <a:xfrm rot="5272815">
                <a:off x="537" y="1881"/>
                <a:ext cx="317" cy="144"/>
              </a:xfrm>
              <a:prstGeom prst="parallelogram">
                <a:avLst>
                  <a:gd name="adj" fmla="val 6527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30" name="AutoShape 18"/>
              <p:cNvSpPr>
                <a:spLocks noChangeArrowheads="1"/>
              </p:cNvSpPr>
              <p:nvPr/>
            </p:nvSpPr>
            <p:spPr bwMode="auto">
              <a:xfrm rot="5272815">
                <a:off x="1105" y="1439"/>
                <a:ext cx="384" cy="1056"/>
              </a:xfrm>
              <a:prstGeom prst="flowChartManualOpera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31" name="AutoShape 20"/>
              <p:cNvSpPr>
                <a:spLocks noChangeArrowheads="1"/>
              </p:cNvSpPr>
              <p:nvPr/>
            </p:nvSpPr>
            <p:spPr bwMode="auto">
              <a:xfrm rot="21219965" flipV="1">
                <a:off x="617" y="1728"/>
                <a:ext cx="1201" cy="90"/>
              </a:xfrm>
              <a:prstGeom prst="parallelogram">
                <a:avLst>
                  <a:gd name="adj" fmla="val 13060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5628" name="Text Box 29"/>
            <p:cNvSpPr txBox="1">
              <a:spLocks noChangeArrowheads="1"/>
            </p:cNvSpPr>
            <p:nvPr/>
          </p:nvSpPr>
          <p:spPr bwMode="auto">
            <a:xfrm>
              <a:off x="1248" y="1824"/>
              <a:ext cx="279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VNI-Times" pitchFamily="2" charset="0"/>
                </a:rPr>
                <a:t>A</a:t>
              </a:r>
            </a:p>
          </p:txBody>
        </p:sp>
      </p:grpSp>
      <p:sp>
        <p:nvSpPr>
          <p:cNvPr id="25605" name="Line 32"/>
          <p:cNvSpPr>
            <a:spLocks noChangeShapeType="1"/>
          </p:cNvSpPr>
          <p:nvPr/>
        </p:nvSpPr>
        <p:spPr bwMode="auto">
          <a:xfrm>
            <a:off x="2690813" y="2376488"/>
            <a:ext cx="0" cy="8588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Line 33"/>
          <p:cNvSpPr>
            <a:spLocks noChangeShapeType="1"/>
          </p:cNvSpPr>
          <p:nvPr/>
        </p:nvSpPr>
        <p:spPr bwMode="auto">
          <a:xfrm>
            <a:off x="1166813" y="3665538"/>
            <a:ext cx="82867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Line 34"/>
          <p:cNvSpPr>
            <a:spLocks noChangeShapeType="1"/>
          </p:cNvSpPr>
          <p:nvPr/>
        </p:nvSpPr>
        <p:spPr bwMode="auto">
          <a:xfrm>
            <a:off x="3044825" y="4132263"/>
            <a:ext cx="496888" cy="6445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Text Box 82"/>
          <p:cNvSpPr txBox="1">
            <a:spLocks noChangeArrowheads="1"/>
          </p:cNvSpPr>
          <p:nvPr/>
        </p:nvSpPr>
        <p:spPr bwMode="auto">
          <a:xfrm>
            <a:off x="3589338" y="4005263"/>
            <a:ext cx="2968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3300"/>
                </a:solidFill>
                <a:latin typeface="VNI-Times" pitchFamily="2" charset="0"/>
              </a:rPr>
              <a:t>1</a:t>
            </a:r>
          </a:p>
        </p:txBody>
      </p:sp>
      <p:sp>
        <p:nvSpPr>
          <p:cNvPr id="25609" name="Text Box 86"/>
          <p:cNvSpPr txBox="1">
            <a:spLocks noChangeArrowheads="1"/>
          </p:cNvSpPr>
          <p:nvPr/>
        </p:nvSpPr>
        <p:spPr bwMode="auto">
          <a:xfrm>
            <a:off x="2703513" y="2181225"/>
            <a:ext cx="2936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3300"/>
                </a:solidFill>
                <a:latin typeface="VNI-Times" pitchFamily="2" charset="0"/>
              </a:rPr>
              <a:t>2</a:t>
            </a:r>
          </a:p>
        </p:txBody>
      </p:sp>
      <p:sp>
        <p:nvSpPr>
          <p:cNvPr id="25610" name="Text Box 87"/>
          <p:cNvSpPr txBox="1">
            <a:spLocks noChangeArrowheads="1"/>
          </p:cNvSpPr>
          <p:nvPr/>
        </p:nvSpPr>
        <p:spPr bwMode="auto">
          <a:xfrm>
            <a:off x="1293813" y="3113088"/>
            <a:ext cx="457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3300"/>
                </a:solidFill>
                <a:latin typeface="VNI-Times" pitchFamily="2" charset="0"/>
              </a:rPr>
              <a:t>3</a:t>
            </a:r>
          </a:p>
        </p:txBody>
      </p:sp>
      <p:grpSp>
        <p:nvGrpSpPr>
          <p:cNvPr id="25611" name="Group 1"/>
          <p:cNvGrpSpPr>
            <a:grpSpLocks/>
          </p:cNvGrpSpPr>
          <p:nvPr/>
        </p:nvGrpSpPr>
        <p:grpSpPr bwMode="auto">
          <a:xfrm>
            <a:off x="5257800" y="2376488"/>
            <a:ext cx="5029200" cy="3581400"/>
            <a:chOff x="4343400" y="4191000"/>
            <a:chExt cx="4114800" cy="1905000"/>
          </a:xfrm>
        </p:grpSpPr>
        <p:sp>
          <p:nvSpPr>
            <p:cNvPr id="25613" name="Rectangle 31"/>
            <p:cNvSpPr>
              <a:spLocks noChangeArrowheads="1"/>
            </p:cNvSpPr>
            <p:nvPr/>
          </p:nvSpPr>
          <p:spPr bwMode="auto">
            <a:xfrm>
              <a:off x="4343400" y="4191000"/>
              <a:ext cx="4114800" cy="190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5614" name="AutoShape 36"/>
            <p:cNvSpPr>
              <a:spLocks noChangeArrowheads="1"/>
            </p:cNvSpPr>
            <p:nvPr/>
          </p:nvSpPr>
          <p:spPr bwMode="auto">
            <a:xfrm rot="5400000">
              <a:off x="5257800" y="3962400"/>
              <a:ext cx="609600" cy="1676400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00 w 21600"/>
                <a:gd name="T13" fmla="*/ 4100 h 21600"/>
                <a:gd name="T14" fmla="*/ 17500 w 21600"/>
                <a:gd name="T15" fmla="*/ 175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4600" y="21600"/>
                  </a:lnTo>
                  <a:lnTo>
                    <a:pt x="170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Rectangle 37"/>
            <p:cNvSpPr>
              <a:spLocks noChangeArrowheads="1"/>
            </p:cNvSpPr>
            <p:nvPr/>
          </p:nvSpPr>
          <p:spPr bwMode="auto">
            <a:xfrm>
              <a:off x="4724400" y="5410200"/>
              <a:ext cx="1676400" cy="381000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5616" name="Group 65"/>
            <p:cNvGrpSpPr>
              <a:grpSpLocks/>
            </p:cNvGrpSpPr>
            <p:nvPr/>
          </p:nvGrpSpPr>
          <p:grpSpPr bwMode="auto">
            <a:xfrm>
              <a:off x="7315200" y="4495800"/>
              <a:ext cx="685800" cy="609600"/>
              <a:chOff x="4608" y="1536"/>
              <a:chExt cx="432" cy="384"/>
            </a:xfrm>
          </p:grpSpPr>
          <p:sp>
            <p:nvSpPr>
              <p:cNvPr id="25621" name="Rectangle 38"/>
              <p:cNvSpPr>
                <a:spLocks noChangeArrowheads="1"/>
              </p:cNvSpPr>
              <p:nvPr/>
            </p:nvSpPr>
            <p:spPr bwMode="auto">
              <a:xfrm>
                <a:off x="4608" y="1536"/>
                <a:ext cx="432" cy="384"/>
              </a:xfrm>
              <a:prstGeom prst="rect">
                <a:avLst/>
              </a:prstGeom>
              <a:solidFill>
                <a:srgbClr val="FFCC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22" name="Rectangle 39"/>
              <p:cNvSpPr>
                <a:spLocks noChangeArrowheads="1"/>
              </p:cNvSpPr>
              <p:nvPr/>
            </p:nvSpPr>
            <p:spPr bwMode="auto">
              <a:xfrm>
                <a:off x="4704" y="1632"/>
                <a:ext cx="240" cy="192"/>
              </a:xfrm>
              <a:prstGeom prst="rect">
                <a:avLst/>
              </a:prstGeom>
              <a:solidFill>
                <a:srgbClr val="FFCC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623" name="Line 61"/>
              <p:cNvSpPr>
                <a:spLocks noChangeShapeType="1"/>
              </p:cNvSpPr>
              <p:nvPr/>
            </p:nvSpPr>
            <p:spPr bwMode="auto">
              <a:xfrm flipH="1">
                <a:off x="4944" y="153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4" name="Line 62"/>
              <p:cNvSpPr>
                <a:spLocks noChangeShapeType="1"/>
              </p:cNvSpPr>
              <p:nvPr/>
            </p:nvSpPr>
            <p:spPr bwMode="auto">
              <a:xfrm>
                <a:off x="4608" y="1536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5" name="Line 63"/>
              <p:cNvSpPr>
                <a:spLocks noChangeShapeType="1"/>
              </p:cNvSpPr>
              <p:nvPr/>
            </p:nvSpPr>
            <p:spPr bwMode="auto">
              <a:xfrm flipH="1">
                <a:off x="4608" y="1824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6" name="Line 64"/>
              <p:cNvSpPr>
                <a:spLocks noChangeShapeType="1"/>
              </p:cNvSpPr>
              <p:nvPr/>
            </p:nvSpPr>
            <p:spPr bwMode="auto">
              <a:xfrm>
                <a:off x="4944" y="1824"/>
                <a:ext cx="96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17" name="Text Box 78"/>
            <p:cNvSpPr txBox="1">
              <a:spLocks noChangeArrowheads="1"/>
            </p:cNvSpPr>
            <p:nvPr/>
          </p:nvSpPr>
          <p:spPr bwMode="auto">
            <a:xfrm>
              <a:off x="7397211" y="5430701"/>
              <a:ext cx="393691" cy="319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latin typeface="VNI-Times" pitchFamily="2" charset="0"/>
                </a:rPr>
                <a:t>A</a:t>
              </a:r>
            </a:p>
          </p:txBody>
        </p:sp>
        <p:sp>
          <p:nvSpPr>
            <p:cNvPr id="25618" name="Text Box 91"/>
            <p:cNvSpPr txBox="1">
              <a:spLocks noChangeArrowheads="1"/>
            </p:cNvSpPr>
            <p:nvPr/>
          </p:nvSpPr>
          <p:spPr bwMode="auto">
            <a:xfrm>
              <a:off x="7495561" y="4616605"/>
              <a:ext cx="303891" cy="281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VNI-Times" pitchFamily="2" charset="0"/>
                </a:rPr>
                <a:t>3</a:t>
              </a:r>
            </a:p>
          </p:txBody>
        </p:sp>
        <p:sp>
          <p:nvSpPr>
            <p:cNvPr id="25619" name="Text Box 92"/>
            <p:cNvSpPr txBox="1">
              <a:spLocks noChangeArrowheads="1"/>
            </p:cNvSpPr>
            <p:nvPr/>
          </p:nvSpPr>
          <p:spPr bwMode="auto">
            <a:xfrm>
              <a:off x="5410200" y="5452946"/>
              <a:ext cx="303891" cy="281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VNI-Times" pitchFamily="2" charset="0"/>
                </a:rPr>
                <a:t>2</a:t>
              </a:r>
            </a:p>
          </p:txBody>
        </p:sp>
        <p:sp>
          <p:nvSpPr>
            <p:cNvPr id="25620" name="Text Box 93"/>
            <p:cNvSpPr txBox="1">
              <a:spLocks noChangeArrowheads="1"/>
            </p:cNvSpPr>
            <p:nvPr/>
          </p:nvSpPr>
          <p:spPr bwMode="auto">
            <a:xfrm>
              <a:off x="5410200" y="4663068"/>
              <a:ext cx="303891" cy="281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VNI-Times" pitchFamily="2" charset="0"/>
                </a:rPr>
                <a:t>1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48" y="1905000"/>
            <a:ext cx="11272345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700" b="1" dirty="0" err="1"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47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47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7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7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7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b="1" dirty="0" err="1"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700" b="1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7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47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</a:t>
            </a:r>
            <a:r>
              <a:rPr lang="en-US" sz="4700" dirty="0" smtClean="0"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47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47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 4 SGK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700" dirty="0" smtClean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47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7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diêm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700" dirty="0" err="1"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en-US" sz="47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phấn</a:t>
            </a:r>
            <a:r>
              <a:rPr lang="en-US" sz="4700" dirty="0" smtClean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7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bút</a:t>
            </a:r>
            <a:r>
              <a:rPr lang="en-US" sz="47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7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chì</a:t>
            </a:r>
            <a:r>
              <a:rPr lang="en-US" sz="47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7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228600"/>
            <a:ext cx="373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2CB6C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A39D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7200" b="1" dirty="0" err="1" smtClean="0">
                <a:solidFill>
                  <a:srgbClr val="F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altLang="en-US" sz="7200" b="1" dirty="0" smtClean="0">
                <a:solidFill>
                  <a:srgbClr val="F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7200" b="1" dirty="0" err="1" smtClean="0">
                <a:solidFill>
                  <a:srgbClr val="F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r>
              <a:rPr lang="en-US" altLang="en-US" sz="7200" b="1" dirty="0" smtClean="0">
                <a:solidFill>
                  <a:srgbClr val="F02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1144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XMPL_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572000"/>
            <a:ext cx="114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XMPL_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0"/>
            <a:ext cx="14001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 descr="spiral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-1752600" y="3962400"/>
            <a:ext cx="5486400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3" descr="spiral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248400"/>
            <a:ext cx="9372600" cy="3454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8" name="Picture 14" descr="Asian lily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800" y="0"/>
            <a:ext cx="2362200" cy="207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9" name="Picture 348" descr="blumen-pflanzen129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5199063"/>
            <a:ext cx="1219200" cy="1023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767" name="WordArt 351"/>
          <p:cNvSpPr>
            <a:spLocks noChangeArrowheads="1" noChangeShapeType="1" noTextEdit="1"/>
          </p:cNvSpPr>
          <p:nvPr/>
        </p:nvSpPr>
        <p:spPr bwMode="auto">
          <a:xfrm>
            <a:off x="3352800" y="3200400"/>
            <a:ext cx="6400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45"/>
              </a:avLst>
            </a:prstTxWarp>
          </a:bodyPr>
          <a:lstStyle/>
          <a:p>
            <a:pPr algn="ctr"/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Xin </a:t>
            </a:r>
            <a:r>
              <a:rPr lang="en-US" sz="4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chào</a:t>
            </a:r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hẹn</a:t>
            </a:r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gặp</a:t>
            </a:r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lai</a:t>
            </a:r>
            <a:endParaRPr lang="en-US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0768" name="WordArt 352"/>
          <p:cNvSpPr>
            <a:spLocks noChangeArrowheads="1" noChangeShapeType="1" noTextEdit="1"/>
          </p:cNvSpPr>
          <p:nvPr/>
        </p:nvSpPr>
        <p:spPr bwMode="auto">
          <a:xfrm>
            <a:off x="1552577" y="914400"/>
            <a:ext cx="702945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thúc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0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7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0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0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0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0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07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07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7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607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607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7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277600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12800" indent="-812800" algn="ctr">
              <a:defRPr/>
            </a:pPr>
            <a:r>
              <a:rPr lang="en-US" altLang="en-US" sz="6000" dirty="0">
                <a:solidFill>
                  <a:srgbClr val="FF0000"/>
                </a:solidFill>
                <a:cs typeface="Arial" panose="020B0604020202020204" pitchFamily="34" charset="0"/>
              </a:rPr>
              <a:t>MỤC TIÊU BÀI HỌC:</a:t>
            </a:r>
          </a:p>
          <a:p>
            <a:pPr marL="812800" indent="-812800">
              <a:defRPr/>
            </a:pPr>
            <a:endParaRPr lang="en-US" altLang="en-US" sz="6000" dirty="0">
              <a:cs typeface="Arial" panose="020B0604020202020204" pitchFamily="34" charset="0"/>
            </a:endParaRPr>
          </a:p>
          <a:p>
            <a:pPr marL="812800" indent="-812800">
              <a:buFontTx/>
              <a:buChar char="-"/>
              <a:defRPr/>
            </a:pPr>
            <a:r>
              <a:rPr lang="en-US" altLang="en-US" sz="6000" dirty="0" err="1">
                <a:cs typeface="Arial" panose="020B0604020202020204" pitchFamily="34" charset="0"/>
              </a:rPr>
              <a:t>Biết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được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sự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liên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quan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giữa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hướng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chiếu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và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hình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chiếu</a:t>
            </a:r>
            <a:r>
              <a:rPr lang="en-US" altLang="en-US" sz="6000" dirty="0"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en-US" altLang="en-US" sz="6000" dirty="0">
              <a:cs typeface="Arial" panose="020B0604020202020204" pitchFamily="34" charset="0"/>
            </a:endParaRPr>
          </a:p>
          <a:p>
            <a:pPr marL="812800" indent="-812800">
              <a:buFontTx/>
              <a:buChar char="-"/>
              <a:defRPr/>
            </a:pPr>
            <a:r>
              <a:rPr lang="en-US" altLang="en-US" sz="6000" dirty="0" err="1">
                <a:cs typeface="Arial" panose="020B0604020202020204" pitchFamily="34" charset="0"/>
              </a:rPr>
              <a:t>Biết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được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cách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bố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trí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các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hình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chiếu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trên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bản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vẽ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kĩ</a:t>
            </a:r>
            <a:r>
              <a:rPr lang="en-US" altLang="en-US" sz="6000" dirty="0"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cs typeface="Arial" panose="020B0604020202020204" pitchFamily="34" charset="0"/>
              </a:rPr>
              <a:t>thuật</a:t>
            </a:r>
            <a:endParaRPr lang="en-US" altLang="en-US" sz="60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52925" y="1831975"/>
            <a:ext cx="4421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 dirty="0" err="1">
                <a:solidFill>
                  <a:srgbClr val="FFC000"/>
                </a:solidFill>
                <a:cs typeface="Arial" panose="020B0604020202020204" pitchFamily="34" charset="0"/>
              </a:rPr>
              <a:t>sự</a:t>
            </a:r>
            <a:r>
              <a:rPr lang="en-US" altLang="en-US" sz="6000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solidFill>
                  <a:srgbClr val="FFC000"/>
                </a:solidFill>
                <a:cs typeface="Arial" panose="020B0604020202020204" pitchFamily="34" charset="0"/>
              </a:rPr>
              <a:t>liên</a:t>
            </a:r>
            <a:r>
              <a:rPr lang="en-US" altLang="en-US" sz="6000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solidFill>
                  <a:srgbClr val="FFC000"/>
                </a:solidFill>
                <a:cs typeface="Arial" panose="020B0604020202020204" pitchFamily="34" charset="0"/>
              </a:rPr>
              <a:t>quan</a:t>
            </a:r>
            <a:endParaRPr lang="en-US" altLang="en-US" sz="6000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4863" y="2728913"/>
            <a:ext cx="45418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 dirty="0" err="1">
                <a:solidFill>
                  <a:srgbClr val="FF0000"/>
                </a:solidFill>
                <a:cs typeface="Arial" panose="020B0604020202020204" pitchFamily="34" charset="0"/>
              </a:rPr>
              <a:t>hướng</a:t>
            </a:r>
            <a:r>
              <a:rPr lang="en-US" altLang="en-US" sz="6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cs typeface="Arial" panose="020B0604020202020204" pitchFamily="34" charset="0"/>
              </a:rPr>
              <a:t>chiếu</a:t>
            </a:r>
            <a:endParaRPr lang="en-US" altLang="en-US" sz="6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24600" y="2743200"/>
            <a:ext cx="37353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FF0000"/>
                </a:solidFill>
                <a:cs typeface="Arial" panose="020B0604020202020204" pitchFamily="34" charset="0"/>
              </a:rPr>
              <a:t>hình chiếu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52925" y="4546600"/>
            <a:ext cx="6897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00B050"/>
                </a:solidFill>
                <a:cs typeface="Arial" panose="020B0604020202020204" pitchFamily="34" charset="0"/>
              </a:rPr>
              <a:t>cách bố trí các hình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4863" y="5461000"/>
            <a:ext cx="88217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rgbClr val="00B050"/>
                </a:solidFill>
                <a:cs typeface="Arial" panose="020B0604020202020204" pitchFamily="34" charset="0"/>
              </a:rPr>
              <a:t>chiếu trên bản vẽ kĩ thuật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80"/>
                            </p:stCondLst>
                            <p:childTnLst>
                              <p:par>
                                <p:cTn id="24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r="10344"/>
          <a:stretch>
            <a:fillRect/>
          </a:stretch>
        </p:blipFill>
        <p:spPr bwMode="auto">
          <a:xfrm>
            <a:off x="28575" y="0"/>
            <a:ext cx="4314825" cy="548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3733800" y="76201"/>
            <a:ext cx="7466013" cy="1752600"/>
          </a:xfrm>
          <a:prstGeom prst="wedgeEllipseCallout">
            <a:avLst>
              <a:gd name="adj1" fmla="val -49815"/>
              <a:gd name="adj2" fmla="val 72913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3200" b="1" dirty="0" err="1" smtClean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en-US" altLang="en-US" sz="3200" b="1" dirty="0" smtClean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b="1" dirty="0" err="1" smtClean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200" b="1" dirty="0" smtClean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altLang="en-US" sz="3200" b="1" dirty="0">
                <a:solidFill>
                  <a:srgbClr val="F02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3337" y="5145542"/>
            <a:ext cx="6399213" cy="1601560"/>
          </a:xfrm>
          <a:prstGeom prst="rightArrow">
            <a:avLst/>
          </a:prstGeom>
          <a:solidFill>
            <a:srgbClr val="FFF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740525" y="1981200"/>
            <a:ext cx="1776412" cy="24177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740525" y="4876800"/>
            <a:ext cx="1776412" cy="1768474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067800" y="1981200"/>
            <a:ext cx="1774825" cy="24177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7963"/>
            <a:ext cx="11277600" cy="6629400"/>
          </a:xfrm>
        </p:spPr>
        <p:txBody>
          <a:bodyPr/>
          <a:lstStyle/>
          <a:p>
            <a:pPr marL="812800" indent="-812800"/>
            <a:r>
              <a:rPr lang="en-US" altLang="en-US" sz="5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I. CHUẨN BỊ :</a:t>
            </a:r>
          </a:p>
          <a:p>
            <a:pPr marL="812800" indent="-812800"/>
            <a:endParaRPr lang="en-US" altLang="en-US" sz="18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indent="-812800">
              <a:buFontTx/>
              <a:buChar char="-"/>
            </a:pPr>
            <a:r>
              <a:rPr lang="en-US" altLang="en-US" sz="5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cụ: thước, êke, compa, bút chì, tẩy,…</a:t>
            </a:r>
          </a:p>
          <a:p>
            <a:pPr marL="812800" indent="-812800">
              <a:buFontTx/>
              <a:buChar char="-"/>
            </a:pPr>
            <a:r>
              <a:rPr lang="en-US" altLang="en-US" sz="5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liệu: Giấy vẽ khổ A4 (297mm x 210mm)</a:t>
            </a:r>
          </a:p>
          <a:p>
            <a:pPr marL="812800" indent="-812800">
              <a:buFontTx/>
              <a:buChar char="-"/>
            </a:pPr>
            <a:r>
              <a:rPr lang="en-US" altLang="en-US" sz="5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Vở bài tập, giấy nháp,….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25400"/>
            <a:ext cx="11201400" cy="680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12800" indent="-812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II. NỘI DUNG:</a:t>
            </a:r>
          </a:p>
          <a:p>
            <a:pPr marL="0" indent="0">
              <a:defRPr/>
            </a:pPr>
            <a:r>
              <a:rPr lang="en-US" altLang="en-US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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nêm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1, 2, 3.</a:t>
            </a:r>
          </a:p>
          <a:p>
            <a:pPr>
              <a:buFontTx/>
              <a:buChar char="-"/>
              <a:defRPr/>
            </a:pP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  <a:defRPr/>
            </a:pP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08038" y="1981200"/>
            <a:ext cx="55165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altLang="en-US" sz="4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02450" y="1981200"/>
            <a:ext cx="4151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4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4400" dirty="0">
              <a:solidFill>
                <a:srgbClr val="990033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8038" y="2647950"/>
            <a:ext cx="9366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altLang="en-US" sz="4400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0" y="2647950"/>
            <a:ext cx="52022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 err="1">
                <a:solidFill>
                  <a:srgbClr val="F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4400" b="1" dirty="0">
                <a:solidFill>
                  <a:srgbClr val="F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F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400" b="1" dirty="0">
                <a:solidFill>
                  <a:srgbClr val="F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02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altLang="en-US" sz="4400" dirty="0">
              <a:solidFill>
                <a:srgbClr val="F02E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8038" y="3970338"/>
            <a:ext cx="42465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FC3E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lại hình chiếu</a:t>
            </a:r>
            <a:endParaRPr lang="en-US" altLang="en-US" sz="4400">
              <a:solidFill>
                <a:srgbClr val="FC3E5E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67600" y="3970338"/>
            <a:ext cx="27257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>
                <a:solidFill>
                  <a:srgbClr val="FC3E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vị trí</a:t>
            </a:r>
            <a:endParaRPr lang="en-US" altLang="en-US" sz="4400">
              <a:solidFill>
                <a:srgbClr val="FC3E5E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62200" y="4643438"/>
            <a:ext cx="49498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13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19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ua bằng gỗ nêm cửa để bảo vệ tường khỏi bị hư hại - Alibaba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6172200" cy="676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>
            <a:fillRect/>
          </a:stretch>
        </p:blipFill>
        <p:spPr bwMode="auto">
          <a:xfrm>
            <a:off x="6096000" y="1524000"/>
            <a:ext cx="5181601" cy="530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6558" y="171271"/>
            <a:ext cx="1112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 </a:t>
            </a:r>
            <a:r>
              <a:rPr lang="en-US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lang="en-US" altLang="en-US" sz="4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ái</a:t>
            </a:r>
            <a:r>
              <a:rPr lang="en-US" alt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nêm</a:t>
            </a:r>
            <a:r>
              <a:rPr lang="en-US" altLang="en-US" sz="40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 </a:t>
            </a:r>
            <a:r>
              <a:rPr lang="en-US" alt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công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cụ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lăng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trụ</a:t>
            </a:r>
            <a:r>
              <a:rPr lang="en-US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hình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dáng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tương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tự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như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mặt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phẳng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nghiêng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0" y="1828800"/>
            <a:ext cx="5181599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 </a:t>
            </a:r>
            <a:r>
              <a:rPr lang="en-US" altLang="en-US" sz="31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nâng</a:t>
            </a:r>
            <a:r>
              <a:rPr lang="en-US" altLang="en-US" sz="3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vật</a:t>
            </a:r>
            <a:r>
              <a:rPr lang="en-US" alt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hoặc</a:t>
            </a:r>
            <a:r>
              <a:rPr lang="en-US" alt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giữ</a:t>
            </a:r>
            <a:r>
              <a:rPr lang="en-US" alt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 1 </a:t>
            </a:r>
            <a:r>
              <a:rPr lang="en-US" altLang="en-US" sz="3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vật</a:t>
            </a:r>
            <a:r>
              <a:rPr lang="en-US" alt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đúng</a:t>
            </a:r>
            <a:r>
              <a:rPr lang="en-US" alt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vị</a:t>
            </a:r>
            <a:r>
              <a:rPr lang="en-US" altLang="en-US" sz="3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1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trí</a:t>
            </a:r>
            <a:endParaRPr lang="en-US" sz="31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pic>
        <p:nvPicPr>
          <p:cNvPr id="10248" name="Picture 2" descr="Thực hành bài 3 trang 13 Công Nghệ 8 | SGK Công nghệ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17" b="41113"/>
          <a:stretch>
            <a:fillRect/>
          </a:stretch>
        </p:blipFill>
        <p:spPr bwMode="auto">
          <a:xfrm>
            <a:off x="152400" y="4495800"/>
            <a:ext cx="3470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8229600" cy="563563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BƯỚC TIẾN HÀNH: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52400" y="990600"/>
            <a:ext cx="1104900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900" b="1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900" b="1">
                <a:solidFill>
                  <a:srgbClr val="FFC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</a:t>
            </a:r>
            <a:r>
              <a:rPr lang="en-US" altLang="en-US" sz="3900" b="1">
                <a:cs typeface="Arial" panose="020B0604020202020204" pitchFamily="34" charset="0"/>
              </a:rPr>
              <a:t>	</a:t>
            </a:r>
            <a:r>
              <a:rPr lang="en-US" altLang="en-US" sz="3900" b="1">
                <a:solidFill>
                  <a:srgbClr val="7030A0"/>
                </a:solidFill>
                <a:cs typeface="Arial" panose="020B0604020202020204" pitchFamily="34" charset="0"/>
              </a:rPr>
              <a:t>Các bước tiến hành:</a:t>
            </a:r>
          </a:p>
          <a:p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+ </a:t>
            </a:r>
            <a:r>
              <a:rPr lang="en-US" altLang="en-US" sz="3900" b="1">
                <a:solidFill>
                  <a:srgbClr val="002060"/>
                </a:solidFill>
                <a:cs typeface="Arial" panose="020B0604020202020204" pitchFamily="34" charset="0"/>
              </a:rPr>
              <a:t>Bước 1:</a:t>
            </a:r>
            <a:r>
              <a:rPr lang="en-US" altLang="en-US" sz="3900" b="1">
                <a:cs typeface="Arial" panose="020B0604020202020204" pitchFamily="34" charset="0"/>
              </a:rPr>
              <a:t> </a:t>
            </a:r>
            <a:r>
              <a:rPr lang="en-US" altLang="en-US" sz="3900" b="1">
                <a:solidFill>
                  <a:srgbClr val="0070C0"/>
                </a:solidFill>
                <a:cs typeface="Arial" panose="020B0604020202020204" pitchFamily="34" charset="0"/>
              </a:rPr>
              <a:t>Đọc kĩ nội dung bài tập thực hành.</a:t>
            </a:r>
          </a:p>
          <a:p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+ </a:t>
            </a:r>
            <a:r>
              <a:rPr lang="en-US" altLang="en-US" sz="3900" b="1">
                <a:solidFill>
                  <a:srgbClr val="002060"/>
                </a:solidFill>
                <a:cs typeface="Arial" panose="020B0604020202020204" pitchFamily="34" charset="0"/>
              </a:rPr>
              <a:t>Bước 2:</a:t>
            </a:r>
            <a:r>
              <a:rPr lang="en-US" altLang="en-US" sz="3900" b="1">
                <a:solidFill>
                  <a:srgbClr val="0070C0"/>
                </a:solidFill>
                <a:cs typeface="Arial" panose="020B0604020202020204" pitchFamily="34" charset="0"/>
              </a:rPr>
              <a:t> Bài làm trên tờ giấy khổ A4, cần bố trí các phần chữ và phần hình cân đối trên bản vẽ.</a:t>
            </a:r>
          </a:p>
          <a:p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+ </a:t>
            </a:r>
            <a:r>
              <a:rPr lang="en-US" altLang="en-US" sz="3900" b="1">
                <a:solidFill>
                  <a:srgbClr val="002060"/>
                </a:solidFill>
                <a:cs typeface="Arial" panose="020B0604020202020204" pitchFamily="34" charset="0"/>
              </a:rPr>
              <a:t>Bước 3:</a:t>
            </a:r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3900" b="1">
                <a:solidFill>
                  <a:srgbClr val="0070C0"/>
                </a:solidFill>
                <a:cs typeface="Arial" panose="020B0604020202020204" pitchFamily="34" charset="0"/>
              </a:rPr>
              <a:t>Kẻ bảng 3.1 vào bài làm và đánh dấu (X) vào ô đã chọn trong bảng đó.</a:t>
            </a:r>
          </a:p>
          <a:p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+ </a:t>
            </a:r>
            <a:r>
              <a:rPr lang="en-US" altLang="en-US" sz="3900" b="1">
                <a:solidFill>
                  <a:srgbClr val="002060"/>
                </a:solidFill>
                <a:cs typeface="Arial" panose="020B0604020202020204" pitchFamily="34" charset="0"/>
              </a:rPr>
              <a:t>Bước 4:</a:t>
            </a:r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 </a:t>
            </a:r>
            <a:r>
              <a:rPr lang="en-US" altLang="en-US" sz="3900" b="1">
                <a:solidFill>
                  <a:srgbClr val="0070C0"/>
                </a:solidFill>
                <a:cs typeface="Arial" panose="020B0604020202020204" pitchFamily="34" charset="0"/>
              </a:rPr>
              <a:t>Vẽ lại ba hình chiếu 1, 2 và 3 đúng vị trí của chúng ở trên bản vẽ.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7850" y="1576388"/>
            <a:ext cx="196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Bước 1</a:t>
            </a:r>
            <a:endParaRPr lang="en-US" altLang="en-US" sz="390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7850" y="2178050"/>
            <a:ext cx="21288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Bước 2:</a:t>
            </a:r>
            <a:endParaRPr lang="en-US" altLang="en-US" sz="3900">
              <a:solidFill>
                <a:srgbClr val="990033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7850" y="3962400"/>
            <a:ext cx="21288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Bước 3:</a:t>
            </a:r>
            <a:endParaRPr lang="en-US" altLang="en-US" sz="390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7850" y="5149850"/>
            <a:ext cx="21288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900" b="1">
                <a:solidFill>
                  <a:srgbClr val="990033"/>
                </a:solidFill>
                <a:cs typeface="Arial" panose="020B0604020202020204" pitchFamily="34" charset="0"/>
              </a:rPr>
              <a:t>Bước 4:</a:t>
            </a:r>
            <a:endParaRPr lang="en-US" altLang="en-US" sz="390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65088"/>
            <a:ext cx="8229600" cy="563562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n-US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BƯỚC TIẾN HÀNH: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" y="609600"/>
            <a:ext cx="11277600" cy="14287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b="1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Hình chiếu cuả vật thể: </a:t>
            </a:r>
            <a:r>
              <a:rPr lang="en-US" alt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Cho hình chiếu của vật thể sau:</a:t>
            </a:r>
          </a:p>
          <a:p>
            <a:pPr>
              <a:buFontTx/>
              <a:buNone/>
            </a:pPr>
            <a:endParaRPr lang="en-US" altLang="en-US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Freeform 2"/>
          <p:cNvSpPr>
            <a:spLocks/>
          </p:cNvSpPr>
          <p:nvPr/>
        </p:nvSpPr>
        <p:spPr bwMode="auto">
          <a:xfrm>
            <a:off x="1993900" y="3681413"/>
            <a:ext cx="2667000" cy="457200"/>
          </a:xfrm>
          <a:custGeom>
            <a:avLst/>
            <a:gdLst>
              <a:gd name="T0" fmla="*/ 0 w 1680"/>
              <a:gd name="T1" fmla="*/ 2147483646 h 288"/>
              <a:gd name="T2" fmla="*/ 2147483646 w 1680"/>
              <a:gd name="T3" fmla="*/ 0 h 288"/>
              <a:gd name="T4" fmla="*/ 2147483646 w 1680"/>
              <a:gd name="T5" fmla="*/ 2147483646 h 2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288">
                <a:moveTo>
                  <a:pt x="0" y="12"/>
                </a:moveTo>
                <a:lnTo>
                  <a:pt x="1392" y="0"/>
                </a:lnTo>
                <a:lnTo>
                  <a:pt x="1680" y="28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3"/>
          <p:cNvSpPr>
            <a:spLocks/>
          </p:cNvSpPr>
          <p:nvPr/>
        </p:nvSpPr>
        <p:spPr bwMode="auto">
          <a:xfrm>
            <a:off x="1879600" y="3700463"/>
            <a:ext cx="3149600" cy="381000"/>
          </a:xfrm>
          <a:custGeom>
            <a:avLst/>
            <a:gdLst>
              <a:gd name="T0" fmla="*/ 2147483646 w 1680"/>
              <a:gd name="T1" fmla="*/ 2147483646 h 288"/>
              <a:gd name="T2" fmla="*/ 2147483646 w 1680"/>
              <a:gd name="T3" fmla="*/ 0 h 288"/>
              <a:gd name="T4" fmla="*/ 0 w 1680"/>
              <a:gd name="T5" fmla="*/ 0 h 288"/>
              <a:gd name="T6" fmla="*/ 2147483646 w 1680"/>
              <a:gd name="T7" fmla="*/ 2147483646 h 288"/>
              <a:gd name="T8" fmla="*/ 2147483646 w 1680"/>
              <a:gd name="T9" fmla="*/ 2147483646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288">
                <a:moveTo>
                  <a:pt x="1680" y="288"/>
                </a:moveTo>
                <a:lnTo>
                  <a:pt x="1392" y="0"/>
                </a:lnTo>
                <a:lnTo>
                  <a:pt x="0" y="0"/>
                </a:lnTo>
                <a:lnTo>
                  <a:pt x="288" y="288"/>
                </a:lnTo>
                <a:lnTo>
                  <a:pt x="1680" y="288"/>
                </a:lnTo>
                <a:close/>
              </a:path>
            </a:pathLst>
          </a:custGeom>
          <a:solidFill>
            <a:schemeClr val="folHlink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" name="Freeform 4"/>
          <p:cNvSpPr>
            <a:spLocks/>
          </p:cNvSpPr>
          <p:nvPr/>
        </p:nvSpPr>
        <p:spPr bwMode="auto">
          <a:xfrm>
            <a:off x="1892300" y="2468563"/>
            <a:ext cx="26670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Freeform 5"/>
          <p:cNvSpPr>
            <a:spLocks/>
          </p:cNvSpPr>
          <p:nvPr/>
        </p:nvSpPr>
        <p:spPr bwMode="auto">
          <a:xfrm rot="-183057">
            <a:off x="1851025" y="2949575"/>
            <a:ext cx="520700" cy="1181100"/>
          </a:xfrm>
          <a:custGeom>
            <a:avLst/>
            <a:gdLst>
              <a:gd name="T0" fmla="*/ 0 w 288"/>
              <a:gd name="T1" fmla="*/ 2147483646 h 720"/>
              <a:gd name="T2" fmla="*/ 0 w 288"/>
              <a:gd name="T3" fmla="*/ 0 h 720"/>
              <a:gd name="T4" fmla="*/ 2147483646 w 288"/>
              <a:gd name="T5" fmla="*/ 2147483646 h 720"/>
              <a:gd name="T6" fmla="*/ 2147483646 w 288"/>
              <a:gd name="T7" fmla="*/ 2147483646 h 720"/>
              <a:gd name="T8" fmla="*/ 0 w 288"/>
              <a:gd name="T9" fmla="*/ 2147483646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720">
                <a:moveTo>
                  <a:pt x="0" y="432"/>
                </a:moveTo>
                <a:lnTo>
                  <a:pt x="0" y="0"/>
                </a:lnTo>
                <a:lnTo>
                  <a:pt x="288" y="288"/>
                </a:lnTo>
                <a:lnTo>
                  <a:pt x="288" y="720"/>
                </a:lnTo>
                <a:lnTo>
                  <a:pt x="0" y="432"/>
                </a:lnTo>
                <a:close/>
              </a:path>
            </a:pathLst>
          </a:custGeom>
          <a:solidFill>
            <a:srgbClr val="FF33CC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1066800" y="2709863"/>
            <a:ext cx="546100" cy="7699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946400" y="1338263"/>
            <a:ext cx="488950" cy="7699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9" name="Text Box 8"/>
          <p:cNvSpPr txBox="1">
            <a:spLocks noChangeArrowheads="1"/>
          </p:cNvSpPr>
          <p:nvPr/>
        </p:nvSpPr>
        <p:spPr bwMode="auto">
          <a:xfrm>
            <a:off x="3687763" y="4183063"/>
            <a:ext cx="609600" cy="7699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>
            <a:off x="1460500" y="3548063"/>
            <a:ext cx="762000" cy="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1149350" y="3548063"/>
            <a:ext cx="762000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" name="Freeform 11"/>
          <p:cNvSpPr>
            <a:spLocks/>
          </p:cNvSpPr>
          <p:nvPr/>
        </p:nvSpPr>
        <p:spPr bwMode="auto">
          <a:xfrm>
            <a:off x="4572000" y="2455863"/>
            <a:ext cx="457200" cy="1662112"/>
          </a:xfrm>
          <a:custGeom>
            <a:avLst/>
            <a:gdLst>
              <a:gd name="T0" fmla="*/ 2147483646 w 288"/>
              <a:gd name="T1" fmla="*/ 2147483646 h 1104"/>
              <a:gd name="T2" fmla="*/ 0 w 288"/>
              <a:gd name="T3" fmla="*/ 2147483646 h 1104"/>
              <a:gd name="T4" fmla="*/ 0 w 288"/>
              <a:gd name="T5" fmla="*/ 0 h 1104"/>
              <a:gd name="T6" fmla="*/ 2147483646 w 288"/>
              <a:gd name="T7" fmla="*/ 2147483646 h 1104"/>
              <a:gd name="T8" fmla="*/ 2147483646 w 288"/>
              <a:gd name="T9" fmla="*/ 2147483646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1104">
                <a:moveTo>
                  <a:pt x="288" y="1104"/>
                </a:moveTo>
                <a:lnTo>
                  <a:pt x="0" y="816"/>
                </a:lnTo>
                <a:lnTo>
                  <a:pt x="0" y="0"/>
                </a:lnTo>
                <a:lnTo>
                  <a:pt x="288" y="336"/>
                </a:lnTo>
                <a:lnTo>
                  <a:pt x="288" y="1104"/>
                </a:lnTo>
                <a:close/>
              </a:path>
            </a:pathLst>
          </a:custGeom>
          <a:solidFill>
            <a:srgbClr val="FB6B83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" name="Freeform 12"/>
          <p:cNvSpPr>
            <a:spLocks/>
          </p:cNvSpPr>
          <p:nvPr/>
        </p:nvSpPr>
        <p:spPr bwMode="auto">
          <a:xfrm>
            <a:off x="1828800" y="2430463"/>
            <a:ext cx="3213100" cy="977900"/>
          </a:xfrm>
          <a:custGeom>
            <a:avLst/>
            <a:gdLst>
              <a:gd name="T0" fmla="*/ 0 w 1680"/>
              <a:gd name="T1" fmla="*/ 2147483646 h 624"/>
              <a:gd name="T2" fmla="*/ 2147483646 w 1680"/>
              <a:gd name="T3" fmla="*/ 2147483646 h 624"/>
              <a:gd name="T4" fmla="*/ 2147483646 w 1680"/>
              <a:gd name="T5" fmla="*/ 2147483646 h 624"/>
              <a:gd name="T6" fmla="*/ 2147483646 w 1680"/>
              <a:gd name="T7" fmla="*/ 0 h 624"/>
              <a:gd name="T8" fmla="*/ 0 w 1680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80" h="624">
                <a:moveTo>
                  <a:pt x="0" y="336"/>
                </a:moveTo>
                <a:lnTo>
                  <a:pt x="288" y="624"/>
                </a:lnTo>
                <a:lnTo>
                  <a:pt x="1680" y="288"/>
                </a:lnTo>
                <a:lnTo>
                  <a:pt x="1392" y="0"/>
                </a:lnTo>
                <a:lnTo>
                  <a:pt x="0" y="336"/>
                </a:lnTo>
                <a:close/>
              </a:path>
            </a:pathLst>
          </a:custGeom>
          <a:solidFill>
            <a:srgbClr val="009900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" name="Freeform 13"/>
          <p:cNvSpPr>
            <a:spLocks/>
          </p:cNvSpPr>
          <p:nvPr/>
        </p:nvSpPr>
        <p:spPr bwMode="auto">
          <a:xfrm>
            <a:off x="2387600" y="2862263"/>
            <a:ext cx="2654300" cy="1219200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3366FF"/>
          </a:solidFill>
          <a:ln w="38100" cap="flat" cmpd="sng">
            <a:solidFill>
              <a:srgbClr val="333333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>
            <a:off x="3606800" y="3675063"/>
            <a:ext cx="838200" cy="8382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>
            <a:off x="3517900" y="1719263"/>
            <a:ext cx="0" cy="1066800"/>
          </a:xfrm>
          <a:prstGeom prst="line">
            <a:avLst/>
          </a:prstGeom>
          <a:noFill/>
          <a:ln w="38100">
            <a:solidFill>
              <a:srgbClr val="70007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" name="Line 16"/>
          <p:cNvSpPr>
            <a:spLocks noChangeShapeType="1"/>
          </p:cNvSpPr>
          <p:nvPr/>
        </p:nvSpPr>
        <p:spPr bwMode="auto">
          <a:xfrm>
            <a:off x="4114800" y="4183063"/>
            <a:ext cx="533400" cy="5334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" name="Line 17"/>
          <p:cNvSpPr>
            <a:spLocks noChangeShapeType="1"/>
          </p:cNvSpPr>
          <p:nvPr/>
        </p:nvSpPr>
        <p:spPr bwMode="auto">
          <a:xfrm>
            <a:off x="3511550" y="1338263"/>
            <a:ext cx="0" cy="9271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" name="Freeform 20"/>
          <p:cNvSpPr>
            <a:spLocks/>
          </p:cNvSpPr>
          <p:nvPr/>
        </p:nvSpPr>
        <p:spPr bwMode="auto">
          <a:xfrm>
            <a:off x="8634413" y="3022600"/>
            <a:ext cx="2286000" cy="1050925"/>
          </a:xfrm>
          <a:custGeom>
            <a:avLst/>
            <a:gdLst>
              <a:gd name="T0" fmla="*/ 0 w 1392"/>
              <a:gd name="T1" fmla="*/ 2147483646 h 1056"/>
              <a:gd name="T2" fmla="*/ 0 w 1392"/>
              <a:gd name="T3" fmla="*/ 2147483646 h 1056"/>
              <a:gd name="T4" fmla="*/ 2147483646 w 1392"/>
              <a:gd name="T5" fmla="*/ 0 h 1056"/>
              <a:gd name="T6" fmla="*/ 2147483646 w 1392"/>
              <a:gd name="T7" fmla="*/ 2147483646 h 1056"/>
              <a:gd name="T8" fmla="*/ 0 w 1392"/>
              <a:gd name="T9" fmla="*/ 2147483646 h 10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92" h="1056">
                <a:moveTo>
                  <a:pt x="0" y="1056"/>
                </a:moveTo>
                <a:lnTo>
                  <a:pt x="0" y="480"/>
                </a:lnTo>
                <a:lnTo>
                  <a:pt x="1392" y="0"/>
                </a:lnTo>
                <a:lnTo>
                  <a:pt x="1392" y="1056"/>
                </a:lnTo>
                <a:lnTo>
                  <a:pt x="0" y="1056"/>
                </a:lnTo>
                <a:close/>
              </a:path>
            </a:pathLst>
          </a:custGeom>
          <a:solidFill>
            <a:srgbClr val="0000FF"/>
          </a:solidFill>
          <a:ln w="44450" cap="flat" cmpd="sng">
            <a:solidFill>
              <a:srgbClr val="00007A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5637213" y="3479800"/>
            <a:ext cx="1903412" cy="590550"/>
          </a:xfrm>
          <a:prstGeom prst="rect">
            <a:avLst/>
          </a:prstGeom>
          <a:solidFill>
            <a:srgbClr val="008000"/>
          </a:solidFill>
          <a:ln w="44450" algn="ctr">
            <a:solidFill>
              <a:srgbClr val="00007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" name="Text Box 25"/>
          <p:cNvSpPr txBox="1">
            <a:spLocks noChangeArrowheads="1"/>
          </p:cNvSpPr>
          <p:nvPr/>
        </p:nvSpPr>
        <p:spPr bwMode="auto">
          <a:xfrm>
            <a:off x="6323013" y="2717800"/>
            <a:ext cx="609600" cy="6461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7694613" y="2336800"/>
            <a:ext cx="690562" cy="6461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9371013" y="2489200"/>
            <a:ext cx="690562" cy="6461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74" name="Group 37"/>
          <p:cNvGrpSpPr>
            <a:grpSpLocks/>
          </p:cNvGrpSpPr>
          <p:nvPr/>
        </p:nvGrpSpPr>
        <p:grpSpPr bwMode="auto">
          <a:xfrm>
            <a:off x="7796213" y="3038475"/>
            <a:ext cx="590550" cy="1050925"/>
            <a:chOff x="3792" y="1296"/>
            <a:chExt cx="372" cy="662"/>
          </a:xfrm>
        </p:grpSpPr>
        <p:grpSp>
          <p:nvGrpSpPr>
            <p:cNvPr id="12320" name="Group 21"/>
            <p:cNvGrpSpPr>
              <a:grpSpLocks/>
            </p:cNvGrpSpPr>
            <p:nvPr/>
          </p:nvGrpSpPr>
          <p:grpSpPr bwMode="auto">
            <a:xfrm>
              <a:off x="3792" y="1296"/>
              <a:ext cx="372" cy="662"/>
              <a:chOff x="3672" y="1834"/>
              <a:chExt cx="372" cy="662"/>
            </a:xfrm>
          </p:grpSpPr>
          <p:sp>
            <p:nvSpPr>
              <p:cNvPr id="12322" name="Rectangle 22"/>
              <p:cNvSpPr>
                <a:spLocks noChangeArrowheads="1"/>
              </p:cNvSpPr>
              <p:nvPr/>
            </p:nvSpPr>
            <p:spPr bwMode="auto">
              <a:xfrm>
                <a:off x="3672" y="1834"/>
                <a:ext cx="372" cy="66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23" name="Rectangle 23"/>
              <p:cNvSpPr>
                <a:spLocks noChangeArrowheads="1"/>
              </p:cNvSpPr>
              <p:nvPr/>
            </p:nvSpPr>
            <p:spPr bwMode="auto">
              <a:xfrm>
                <a:off x="3672" y="2124"/>
                <a:ext cx="372" cy="372"/>
              </a:xfrm>
              <a:prstGeom prst="rect">
                <a:avLst/>
              </a:prstGeom>
              <a:solidFill>
                <a:srgbClr val="FF17C2"/>
              </a:solidFill>
              <a:ln w="44450" algn="ctr">
                <a:solidFill>
                  <a:srgbClr val="00007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D2CB6C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95A39D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89F5D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321" name="Rectangle 35"/>
            <p:cNvSpPr>
              <a:spLocks noChangeArrowheads="1"/>
            </p:cNvSpPr>
            <p:nvPr/>
          </p:nvSpPr>
          <p:spPr bwMode="auto">
            <a:xfrm>
              <a:off x="3792" y="1296"/>
              <a:ext cx="372" cy="288"/>
            </a:xfrm>
            <a:prstGeom prst="rect">
              <a:avLst/>
            </a:prstGeom>
            <a:solidFill>
              <a:srgbClr val="008000"/>
            </a:solidFill>
            <a:ln w="44450" algn="ctr">
              <a:solidFill>
                <a:srgbClr val="00007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12314" name="Picture 6" descr="Thực hành bài 3 trang 13 Công Nghệ 8 | SGK Công ngh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98"/>
          <a:stretch>
            <a:fillRect/>
          </a:stretch>
        </p:blipFill>
        <p:spPr bwMode="auto">
          <a:xfrm>
            <a:off x="1628775" y="4953000"/>
            <a:ext cx="92916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6513" y="4976813"/>
            <a:ext cx="11201400" cy="1816100"/>
            <a:chOff x="696828" y="2152502"/>
            <a:chExt cx="11202217" cy="1815960"/>
          </a:xfrm>
        </p:grpSpPr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696828" y="2152502"/>
              <a:ext cx="11202217" cy="1815960"/>
            </a:xfrm>
            <a:prstGeom prst="rect">
              <a:avLst/>
            </a:prstGeom>
            <a:solidFill>
              <a:srgbClr val="D3D3D3"/>
            </a:solidFill>
            <a:ln w="9525" algn="ctr">
              <a:solidFill>
                <a:srgbClr val="FF66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>
              <a:spAutoFit/>
            </a:bodyPr>
            <a:lstStyle/>
            <a:p>
              <a:pPr marL="342900" indent="-342900" eaLnBrk="1" hangingPunct="1">
                <a:spcBef>
                  <a:spcPct val="50000"/>
                </a:spcBef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  <a:sym typeface="Wingdings" panose="05000000000000000000" pitchFamily="2" charset="2"/>
                </a:rPr>
                <a:t> 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Với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3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hướng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chiếu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A, B, C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chiếu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1, 2, 3 </a:t>
              </a:r>
            </a:p>
            <a:p>
              <a:pPr marL="342900" indent="-342900" eaLnBrk="1" hangingPunct="1">
                <a:spcBef>
                  <a:spcPct val="50000"/>
                </a:spcBef>
                <a:defRPr/>
              </a:pP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  		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Em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hãy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chọn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chiếu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tương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ứng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với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hướng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chiếu</a:t>
              </a:r>
              <a:r>
                <a:rPr lang="en-US" sz="32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2319" name="Picture 6" descr="questionsign_w"/>
            <p:cNvPicPr>
              <a:picLocks noChangeAspect="1" noChangeArrowheads="1" noCrop="1"/>
            </p:cNvPicPr>
            <p:nvPr/>
          </p:nvPicPr>
          <p:blipFill>
            <a:blip r:embed="rId4">
              <a:lum bright="36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48" y="2814600"/>
              <a:ext cx="685800" cy="560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75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375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375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 autoUpdateAnimBg="0"/>
      <p:bldP spid="58" grpId="0" animBg="1" autoUpdateAnimBg="0"/>
      <p:bldP spid="59" grpId="0" animBg="1" autoUpdateAnimBg="0"/>
      <p:bldP spid="70" grpId="0" animBg="1"/>
      <p:bldP spid="71" grpId="0" animBg="1"/>
      <p:bldP spid="72" grpId="0" animBg="1"/>
      <p:bldP spid="7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4|4.8|8.4|5.7|5|4.1|3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.9|3.6|7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4|6.5|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9|4.7|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8.2|4.5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7.4|5.4|4.4|5.3|9|3.5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2199</TotalTime>
  <Words>713</Words>
  <Application>Microsoft Office PowerPoint</Application>
  <PresentationFormat>Custom</PresentationFormat>
  <Paragraphs>229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CÁC BƯỚC TIẾN HÀNH:</vt:lpstr>
      <vt:lpstr>III. CÁC BƯỚC TIẾN HÀNH: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CÁC BƯỚC TIẾN HÀNH:</vt:lpstr>
      <vt:lpstr>PowerPoint Presentation</vt:lpstr>
      <vt:lpstr>PowerPoint Presentation</vt:lpstr>
      <vt:lpstr>PowerPoint Presentation</vt:lpstr>
      <vt:lpstr>BÀI TẬP VỀ NHÀ: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3- 2012</dc:title>
  <dc:creator>myle</dc:creator>
  <cp:lastModifiedBy>Nhan Laptop</cp:lastModifiedBy>
  <cp:revision>288</cp:revision>
  <dcterms:created xsi:type="dcterms:W3CDTF">2012-07-19T12:16:53Z</dcterms:created>
  <dcterms:modified xsi:type="dcterms:W3CDTF">2021-09-18T04:35:12Z</dcterms:modified>
</cp:coreProperties>
</file>